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notesMasterIdLst>
    <p:notesMasterId r:id="rId5"/>
  </p:notesMasterIdLst>
  <p:handoutMasterIdLst>
    <p:handoutMasterId r:id="rId6"/>
  </p:handoutMasterIdLst>
  <p:sldIdLst>
    <p:sldId id="343" r:id="rId2"/>
    <p:sldId id="286" r:id="rId3"/>
    <p:sldId id="337" r:id="rId4"/>
  </p:sldIdLst>
  <p:sldSz cx="9144000" cy="6858000" type="screen4x3"/>
  <p:notesSz cx="9926638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2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ff Zigrand" initials="JZ" lastIdx="1" clrIdx="0">
    <p:extLst>
      <p:ext uri="{19B8F6BF-5375-455C-9EA6-DF929625EA0E}">
        <p15:presenceInfo xmlns:p15="http://schemas.microsoft.com/office/powerpoint/2012/main" userId="S-1-5-21-3210268068-3955779823-4248853682-3331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9A25"/>
    <a:srgbClr val="007033"/>
    <a:srgbClr val="FFE8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6057" autoAdjust="0"/>
  </p:normalViewPr>
  <p:slideViewPr>
    <p:cSldViewPr>
      <p:cViewPr varScale="1">
        <p:scale>
          <a:sx n="84" d="100"/>
          <a:sy n="84" d="100"/>
        </p:scale>
        <p:origin x="135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3" d="100"/>
          <a:sy n="113" d="100"/>
        </p:scale>
        <p:origin x="-1800" y="-108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623372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DB4C6545-DE21-4D42-90B9-358D2B5C9BD3}" type="datetimeFigureOut">
              <a:rPr lang="fr-CH"/>
              <a:pPr>
                <a:defRPr/>
              </a:pPr>
              <a:t>07.01.2021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6456218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623372" y="6456218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E49AFCFC-08F2-4D3F-8046-0DCA77F23EF8}" type="slidenum">
              <a:rPr lang="fr-CH"/>
              <a:pPr>
                <a:defRPr/>
              </a:pPr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013790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5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Cliquez pour modifier les styles du texte du masque</a:t>
            </a:r>
          </a:p>
          <a:p>
            <a:pPr lvl="1"/>
            <a:r>
              <a:rPr lang="en-US" noProof="0"/>
              <a:t>Deuxième niveau</a:t>
            </a:r>
          </a:p>
          <a:p>
            <a:pPr lvl="2"/>
            <a:r>
              <a:rPr lang="en-US" noProof="0"/>
              <a:t>Troisième niveau</a:t>
            </a:r>
          </a:p>
          <a:p>
            <a:pPr lvl="3"/>
            <a:r>
              <a:rPr lang="en-US" noProof="0"/>
              <a:t>Quatrième niveau</a:t>
            </a:r>
          </a:p>
          <a:p>
            <a:pPr lvl="4"/>
            <a:r>
              <a:rPr lang="en-US" noProof="0"/>
              <a:t>Cinquième niveau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4CAA6F3-82AA-47A8-BA7A-1E0FF599BA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249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4CAA6F3-82AA-47A8-BA7A-1E0FF599BA8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103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BDAC3-4CB9-4E2E-ADDE-005F34FEF8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1E3728-1318-45E1-9166-0CA5CE10B7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DBFF83-A70B-4A5A-9CF0-75852C11B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C42774-7216-4E77-B62C-95D9FE1F8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EBA5C7-95AF-4844-9474-792E84E38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AA5FE0-F9D2-408F-983E-B87BCD5EA5C6}" type="slidenum">
              <a:rPr lang="fr-CH" smtClean="0"/>
              <a:pPr>
                <a:defRPr/>
              </a:pPr>
              <a:t>‹#›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623510039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5B28D-EE7E-4BBD-868B-07B045086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83FF4A-2F6D-4E53-83C8-BDE4202F44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6D74AD-9980-437E-842A-B32FC8BFE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23EAC1-915E-45E6-B96A-D3633AF45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A646CF-3367-4AD2-B035-4E1B1EBED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AA5FE0-F9D2-408F-983E-B87BCD5EA5C6}" type="slidenum">
              <a:rPr lang="fr-CH" smtClean="0"/>
              <a:pPr>
                <a:defRPr/>
              </a:pPr>
              <a:t>‹#›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73381945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DB5C8D-5621-4D95-AE52-01544EAD95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5C95CD-85A1-4663-AFC0-C6C4E02805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752F05-9AFC-42B9-B754-4D2F955B5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ACB3C0-D67D-4321-8F6B-0AC5B8360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6F1774-FC21-4A88-9AE7-0F823E8D4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AA5FE0-F9D2-408F-983E-B87BCD5EA5C6}" type="slidenum">
              <a:rPr lang="fr-CH" smtClean="0"/>
              <a:pPr>
                <a:defRPr/>
              </a:pPr>
              <a:t>‹#›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373051961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5212E-B548-479A-9FB7-6D5956614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52551C-053E-4D9E-8A6B-E09BC03B376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3FCB4E-B352-47F2-8F96-178A44635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D396D5-9DD9-4F8D-861E-868D60F47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C2E7E8-8376-4962-8816-4E3B889C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AA5FE0-F9D2-408F-983E-B87BCD5EA5C6}" type="slidenum">
              <a:rPr lang="fr-CH" smtClean="0"/>
              <a:pPr>
                <a:defRPr/>
              </a:pPr>
              <a:t>‹#›</a:t>
            </a:fld>
            <a:endParaRPr lang="fr-CH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82C21-E7EC-4BBC-9D46-47EEAE866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B4EF13-DA5A-4096-809F-A206BFE607D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EC4107-129F-4F1E-9BC3-4828FA1FF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C97357-C305-4D28-A917-A5823FF55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7C1609-0726-44F9-9059-3C6681C70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AA5FE0-F9D2-408F-983E-B87BCD5EA5C6}" type="slidenum">
              <a:rPr lang="fr-CH" smtClean="0"/>
              <a:pPr>
                <a:defRPr/>
              </a:pPr>
              <a:t>‹#›</a:t>
            </a:fld>
            <a:endParaRPr lang="fr-CH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0CACD-09D2-496A-936C-387E3B704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443BA3-0566-4362-BAC6-328B276596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F6AD1C-4C8A-461C-901A-7CFBD75BD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610A1C-E25C-4539-BEC3-722F29A71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3A374-11CE-4276-B077-0870B4EF0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AA5FE0-F9D2-408F-983E-B87BCD5EA5C6}" type="slidenum">
              <a:rPr lang="fr-CH" smtClean="0"/>
              <a:pPr>
                <a:defRPr/>
              </a:pPr>
              <a:t>‹#›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847849479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4B804-69C3-4122-854E-1C88DAD35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9212D0-9420-4CEB-90FB-DF773C2901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CD2853-6220-4F2A-9309-CFB04FF00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440AD6-F052-4DED-B462-16F3EA216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28EAC2-FBD1-463B-957A-D45E1172E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AA5FE0-F9D2-408F-983E-B87BCD5EA5C6}" type="slidenum">
              <a:rPr lang="fr-CH" smtClean="0"/>
              <a:pPr>
                <a:defRPr/>
              </a:pPr>
              <a:t>‹#›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724365411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F6C50-1557-48F4-8892-18C00E6F7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C050AB-79B0-4266-80CE-439EC1CF96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515276-A25D-4871-A9AE-BD50B2C027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74AFDF-E42F-428A-A69B-336C3D409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F4183F-8674-40EF-B7FA-C8D0EF119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FC6E23-8064-4588-839E-CE17703AA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AA5FE0-F9D2-408F-983E-B87BCD5EA5C6}" type="slidenum">
              <a:rPr lang="fr-CH" smtClean="0"/>
              <a:pPr>
                <a:defRPr/>
              </a:pPr>
              <a:t>‹#›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419465230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4037B-71FA-4D07-AD70-1C984DE43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B855BE-4E6C-428E-A6BA-069AB0BDB4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6EA9B7-DEBE-44A5-801F-AD7550D317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6EDD7F-8A26-4AB6-AF67-AF73038E45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559A49-4290-47F3-8BCB-C69391D2DE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5293D8-55E7-43FC-9BFC-1F3D1012F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CC0D4E-E246-488A-9BC2-CEB8AA89B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2BC837-E67E-4D74-99B0-EC6728EA8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AA5FE0-F9D2-408F-983E-B87BCD5EA5C6}" type="slidenum">
              <a:rPr lang="fr-CH" smtClean="0"/>
              <a:pPr>
                <a:defRPr/>
              </a:pPr>
              <a:t>‹#›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853587715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C80B9-A216-4EA7-AF0F-276FDD093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5019B5-2B10-41F1-9BF0-DC76E5A4D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2D01E5-D4F3-4633-AE2A-D95D3E9A9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6E5D93-33A9-4755-B458-27714803F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AA5FE0-F9D2-408F-983E-B87BCD5EA5C6}" type="slidenum">
              <a:rPr lang="fr-CH" smtClean="0"/>
              <a:pPr>
                <a:defRPr/>
              </a:pPr>
              <a:t>‹#›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425179225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6ABE65-2E0B-41B5-9C16-4DD3F5BD6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C5F785-EE84-48A0-9FA1-E2586F083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99E315-3746-405C-9079-F62B37C43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AA5FE0-F9D2-408F-983E-B87BCD5EA5C6}" type="slidenum">
              <a:rPr lang="fr-CH" smtClean="0"/>
              <a:pPr>
                <a:defRPr/>
              </a:pPr>
              <a:t>‹#›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377814081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FF94D-CADC-418D-BA69-23F54CB00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58C100-B12C-4754-91D0-0336305D26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86CA5B-F967-4D25-9EE7-63A222BD3A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26C2B3-732F-4DE2-AE89-FEED917BE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8024AA-8574-4AF8-AE62-BD7C4AF07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F020ED-1444-4EC7-9222-126F92C33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AA5FE0-F9D2-408F-983E-B87BCD5EA5C6}" type="slidenum">
              <a:rPr lang="fr-CH" smtClean="0"/>
              <a:pPr>
                <a:defRPr/>
              </a:pPr>
              <a:t>‹#›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401358895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F1F81D-458A-4FA1-B8FE-BBEE4548B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7010E4-FF99-401B-A4F4-0968E88B95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7FD0BC-8CFC-43DE-A0B7-D89607ED0D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14316B-D093-4D44-BE0C-EB68CF218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BB2881-A987-4A3B-A0CB-ACFA28F3A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D11D56-8729-47F1-9196-CF8288C3A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AA5FE0-F9D2-408F-983E-B87BCD5EA5C6}" type="slidenum">
              <a:rPr lang="fr-CH" smtClean="0"/>
              <a:pPr>
                <a:defRPr/>
              </a:pPr>
              <a:t>‹#›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006661987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A9F95E-2BCA-4425-B393-24272AEA8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683B1A-3139-4F1C-8730-82F1DD6B01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FAF1A1-02DE-4140-9DFC-4DD59EF918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4ADD56-FC7A-4550-A41F-7B3CDEB016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2011E5-685C-49E5-B0EE-C128801530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BAA5FE0-F9D2-408F-983E-B87BCD5EA5C6}" type="slidenum">
              <a:rPr lang="fr-CH" smtClean="0"/>
              <a:pPr>
                <a:defRPr/>
              </a:pPr>
              <a:t>‹#›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674135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01" r:id="rId12"/>
    <p:sldLayoutId id="2147483703" r:id="rId13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ev.etat.lu/aev_application/eFormView.ph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cha.europa.eu/fr/information-on-chemicals/biocidal-products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4.wm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080" y="188640"/>
            <a:ext cx="8604487" cy="504056"/>
          </a:xfrm>
        </p:spPr>
        <p:txBody>
          <a:bodyPr>
            <a:normAutofit/>
          </a:bodyPr>
          <a:lstStyle/>
          <a:p>
            <a:r>
              <a:rPr lang="fr-LU" sz="1600" b="1" dirty="0"/>
              <a:t>Link </a:t>
            </a:r>
            <a:r>
              <a:rPr lang="fr-LU" sz="1600" b="1" dirty="0" err="1"/>
              <a:t>between</a:t>
            </a:r>
            <a:r>
              <a:rPr lang="fr-LU" sz="1600" b="1" dirty="0"/>
              <a:t> active substance </a:t>
            </a:r>
            <a:r>
              <a:rPr lang="fr-LU" sz="1600" b="1" dirty="0" err="1"/>
              <a:t>evaluation</a:t>
            </a:r>
            <a:r>
              <a:rPr lang="fr-LU" sz="1600" b="1" dirty="0"/>
              <a:t> and </a:t>
            </a:r>
            <a:r>
              <a:rPr lang="fr-LU" sz="1600" b="1" dirty="0" err="1"/>
              <a:t>regime</a:t>
            </a:r>
            <a:r>
              <a:rPr lang="fr-LU" sz="1600" b="1" dirty="0"/>
              <a:t> for the </a:t>
            </a:r>
            <a:r>
              <a:rPr lang="fr-LU" sz="1600" b="1" dirty="0" err="1"/>
              <a:t>placing</a:t>
            </a:r>
            <a:r>
              <a:rPr lang="fr-LU" sz="1600" b="1" dirty="0"/>
              <a:t> on the </a:t>
            </a:r>
            <a:r>
              <a:rPr lang="fr-LU" sz="1600" b="1" dirty="0" err="1"/>
              <a:t>market</a:t>
            </a:r>
            <a:r>
              <a:rPr lang="fr-LU" sz="1600" b="1" dirty="0"/>
              <a:t> of </a:t>
            </a:r>
            <a:r>
              <a:rPr lang="fr-LU" sz="1600" b="1" dirty="0" err="1"/>
              <a:t>biocidal</a:t>
            </a:r>
            <a:r>
              <a:rPr lang="fr-LU" sz="1600" b="1" dirty="0"/>
              <a:t> </a:t>
            </a:r>
            <a:r>
              <a:rPr lang="fr-LU" sz="1600" b="1" dirty="0" err="1"/>
              <a:t>products</a:t>
            </a:r>
            <a:endParaRPr lang="en-US" sz="1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9675EF-14CD-4ED8-B4FA-515528AC52E1}" type="slidenum">
              <a:rPr lang="fr-CH" smtClean="0"/>
              <a:pPr>
                <a:defRPr/>
              </a:pPr>
              <a:t>1</a:t>
            </a:fld>
            <a:endParaRPr lang="fr-CH" dirty="0"/>
          </a:p>
        </p:txBody>
      </p:sp>
      <p:sp>
        <p:nvSpPr>
          <p:cNvPr id="27" name="Rectangle 26"/>
          <p:cNvSpPr/>
          <p:nvPr/>
        </p:nvSpPr>
        <p:spPr>
          <a:xfrm>
            <a:off x="218425" y="2390399"/>
            <a:ext cx="3671506" cy="1614776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LU" b="1" dirty="0">
                <a:solidFill>
                  <a:srgbClr val="C00000"/>
                </a:solidFill>
              </a:rPr>
              <a:t>Risk </a:t>
            </a:r>
            <a:r>
              <a:rPr lang="fr-LU" b="1" dirty="0" err="1">
                <a:solidFill>
                  <a:srgbClr val="C00000"/>
                </a:solidFill>
              </a:rPr>
              <a:t>evaluation</a:t>
            </a:r>
            <a:r>
              <a:rPr lang="fr-LU" b="1" dirty="0">
                <a:solidFill>
                  <a:srgbClr val="C00000"/>
                </a:solidFill>
              </a:rPr>
              <a:t> </a:t>
            </a:r>
            <a:r>
              <a:rPr lang="fr-LU" dirty="0">
                <a:solidFill>
                  <a:schemeClr val="tx1"/>
                </a:solidFill>
              </a:rPr>
              <a:t>of </a:t>
            </a:r>
            <a:r>
              <a:rPr lang="fr-LU" dirty="0" err="1">
                <a:solidFill>
                  <a:schemeClr val="tx1"/>
                </a:solidFill>
              </a:rPr>
              <a:t>initially</a:t>
            </a:r>
            <a:r>
              <a:rPr lang="fr-LU" dirty="0">
                <a:solidFill>
                  <a:schemeClr val="tx1"/>
                </a:solidFill>
              </a:rPr>
              <a:t> more </a:t>
            </a:r>
            <a:r>
              <a:rPr lang="fr-LU" dirty="0" err="1">
                <a:solidFill>
                  <a:schemeClr val="tx1"/>
                </a:solidFill>
              </a:rPr>
              <a:t>than</a:t>
            </a:r>
            <a:r>
              <a:rPr lang="fr-LU" dirty="0">
                <a:solidFill>
                  <a:schemeClr val="tx1"/>
                </a:solidFill>
              </a:rPr>
              <a:t> 1500 dossiers on a S.A. + PT combination</a:t>
            </a:r>
          </a:p>
          <a:p>
            <a:pPr algn="just">
              <a:spcAft>
                <a:spcPts val="0"/>
              </a:spcAft>
            </a:pPr>
            <a:endParaRPr lang="fr-LU" dirty="0">
              <a:solidFill>
                <a:schemeClr val="tx1"/>
              </a:solidFill>
            </a:endParaRPr>
          </a:p>
          <a:p>
            <a:pPr algn="just">
              <a:spcAft>
                <a:spcPts val="0"/>
              </a:spcAft>
            </a:pPr>
            <a:r>
              <a:rPr lang="fr-LU" dirty="0">
                <a:solidFill>
                  <a:schemeClr val="tx1"/>
                </a:solidFill>
              </a:rPr>
              <a:t>Possible AS </a:t>
            </a:r>
            <a:r>
              <a:rPr lang="fr-LU" dirty="0" err="1">
                <a:solidFill>
                  <a:schemeClr val="tx1"/>
                </a:solidFill>
              </a:rPr>
              <a:t>status</a:t>
            </a:r>
            <a:r>
              <a:rPr lang="fr-LU" dirty="0">
                <a:solidFill>
                  <a:schemeClr val="tx1"/>
                </a:solidFill>
              </a:rPr>
              <a:t>/</a:t>
            </a:r>
            <a:r>
              <a:rPr lang="fr-LU" dirty="0" err="1">
                <a:solidFill>
                  <a:schemeClr val="tx1"/>
                </a:solidFill>
              </a:rPr>
              <a:t>decisions</a:t>
            </a:r>
            <a:r>
              <a:rPr lang="fr-LU" dirty="0">
                <a:solidFill>
                  <a:schemeClr val="tx1"/>
                </a:solidFill>
              </a:rPr>
              <a:t> are: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147029" y="1988840"/>
            <a:ext cx="3777504" cy="108577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LU" b="1" u="sng" dirty="0">
                <a:solidFill>
                  <a:srgbClr val="0070C0"/>
                </a:solidFill>
              </a:rPr>
              <a:t>BPR AUTORISATION </a:t>
            </a:r>
          </a:p>
          <a:p>
            <a:pPr algn="ctr"/>
            <a:r>
              <a:rPr lang="fr-LU" dirty="0">
                <a:solidFill>
                  <a:srgbClr val="0070C0"/>
                </a:solidFill>
              </a:rPr>
              <a:t>Apply for </a:t>
            </a:r>
            <a:r>
              <a:rPr lang="fr-LU" b="1" dirty="0">
                <a:solidFill>
                  <a:srgbClr val="0070C0"/>
                </a:solidFill>
              </a:rPr>
              <a:t>NATIONAL</a:t>
            </a:r>
            <a:r>
              <a:rPr lang="fr-LU" dirty="0">
                <a:solidFill>
                  <a:srgbClr val="0070C0"/>
                </a:solidFill>
              </a:rPr>
              <a:t> or </a:t>
            </a:r>
            <a:r>
              <a:rPr lang="fr-LU" b="1" dirty="0">
                <a:solidFill>
                  <a:srgbClr val="0070C0"/>
                </a:solidFill>
              </a:rPr>
              <a:t>UNION </a:t>
            </a:r>
            <a:r>
              <a:rPr lang="fr-LU" dirty="0">
                <a:solidFill>
                  <a:srgbClr val="0070C0"/>
                </a:solidFill>
              </a:rPr>
              <a:t>autorisation of the BP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72139" y="1480954"/>
            <a:ext cx="3236777" cy="67558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200" b="1" dirty="0">
                <a:solidFill>
                  <a:srgbClr val="C00000"/>
                </a:solidFill>
              </a:rPr>
              <a:t>« REVIEW PROGRAM of </a:t>
            </a:r>
            <a:r>
              <a:rPr lang="fr-FR" sz="2200" b="1" dirty="0" err="1">
                <a:solidFill>
                  <a:srgbClr val="C00000"/>
                </a:solidFill>
              </a:rPr>
              <a:t>existing</a:t>
            </a:r>
            <a:r>
              <a:rPr lang="fr-FR" sz="2200" b="1" dirty="0">
                <a:solidFill>
                  <a:srgbClr val="C00000"/>
                </a:solidFill>
              </a:rPr>
              <a:t> a.s. »</a:t>
            </a:r>
          </a:p>
        </p:txBody>
      </p:sp>
      <p:cxnSp>
        <p:nvCxnSpPr>
          <p:cNvPr id="5" name="Elbow Connector 4"/>
          <p:cNvCxnSpPr>
            <a:endCxn id="20" idx="1"/>
          </p:cNvCxnSpPr>
          <p:nvPr/>
        </p:nvCxnSpPr>
        <p:spPr>
          <a:xfrm>
            <a:off x="240091" y="1403274"/>
            <a:ext cx="432048" cy="415475"/>
          </a:xfrm>
          <a:prstGeom prst="bentConnector3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18425" y="932407"/>
            <a:ext cx="3690492" cy="47086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200" b="1" dirty="0" err="1">
                <a:solidFill>
                  <a:srgbClr val="C00000"/>
                </a:solidFill>
              </a:rPr>
              <a:t>Biocidal</a:t>
            </a:r>
            <a:r>
              <a:rPr lang="fr-FR" sz="2200" b="1" dirty="0">
                <a:solidFill>
                  <a:srgbClr val="C00000"/>
                </a:solidFill>
              </a:rPr>
              <a:t> Active Substance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169722" y="1181105"/>
            <a:ext cx="3755845" cy="47086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200" b="1" dirty="0" err="1">
                <a:solidFill>
                  <a:srgbClr val="0070C0"/>
                </a:solidFill>
              </a:rPr>
              <a:t>Biocidal</a:t>
            </a:r>
            <a:r>
              <a:rPr lang="fr-FR" sz="2200" b="1" dirty="0">
                <a:solidFill>
                  <a:srgbClr val="0070C0"/>
                </a:solidFill>
              </a:rPr>
              <a:t> Product</a:t>
            </a:r>
          </a:p>
        </p:txBody>
      </p:sp>
      <p:cxnSp>
        <p:nvCxnSpPr>
          <p:cNvPr id="12" name="Straight Connector 11"/>
          <p:cNvCxnSpPr>
            <a:cxnSpLocks/>
          </p:cNvCxnSpPr>
          <p:nvPr/>
        </p:nvCxnSpPr>
        <p:spPr>
          <a:xfrm flipH="1">
            <a:off x="2290527" y="2204864"/>
            <a:ext cx="1" cy="185535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/>
          <p:nvPr/>
        </p:nvCxnSpPr>
        <p:spPr>
          <a:xfrm rot="16200000" flipH="1">
            <a:off x="-343531" y="4672234"/>
            <a:ext cx="1694161" cy="360042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Bent-Up Arrow 25"/>
          <p:cNvSpPr/>
          <p:nvPr/>
        </p:nvSpPr>
        <p:spPr>
          <a:xfrm rot="5400000" flipH="1">
            <a:off x="3814270" y="3204908"/>
            <a:ext cx="1691035" cy="917388"/>
          </a:xfrm>
          <a:prstGeom prst="bentUpArrow">
            <a:avLst>
              <a:gd name="adj1" fmla="val 8345"/>
              <a:gd name="adj2" fmla="val 15908"/>
              <a:gd name="adj3" fmla="val 31819"/>
            </a:avLst>
          </a:prstGeom>
          <a:solidFill>
            <a:srgbClr val="007033"/>
          </a:solidFill>
          <a:ln>
            <a:solidFill>
              <a:srgbClr val="007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5658120" y="5026049"/>
            <a:ext cx="3090344" cy="1274686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LU" b="1" u="sng" dirty="0">
                <a:solidFill>
                  <a:srgbClr val="7030A0"/>
                </a:solidFill>
              </a:rPr>
              <a:t>National </a:t>
            </a:r>
            <a:r>
              <a:rPr lang="fr-LU" b="1" u="sng" dirty="0" err="1">
                <a:solidFill>
                  <a:srgbClr val="7030A0"/>
                </a:solidFill>
              </a:rPr>
              <a:t>transitional</a:t>
            </a:r>
            <a:r>
              <a:rPr lang="fr-LU" b="1" u="sng" dirty="0">
                <a:solidFill>
                  <a:srgbClr val="7030A0"/>
                </a:solidFill>
              </a:rPr>
              <a:t> </a:t>
            </a:r>
            <a:r>
              <a:rPr lang="fr-LU" b="1" u="sng" dirty="0" err="1">
                <a:solidFill>
                  <a:srgbClr val="7030A0"/>
                </a:solidFill>
              </a:rPr>
              <a:t>period</a:t>
            </a:r>
            <a:r>
              <a:rPr lang="fr-LU" b="1" u="sng" dirty="0">
                <a:solidFill>
                  <a:srgbClr val="7030A0"/>
                </a:solidFill>
              </a:rPr>
              <a:t> </a:t>
            </a:r>
            <a:r>
              <a:rPr lang="fr-LU" b="1" u="sng" dirty="0" err="1">
                <a:solidFill>
                  <a:srgbClr val="7030A0"/>
                </a:solidFill>
              </a:rPr>
              <a:t>requires</a:t>
            </a:r>
            <a:r>
              <a:rPr lang="fr-LU" b="1" u="sng" dirty="0">
                <a:solidFill>
                  <a:srgbClr val="7030A0"/>
                </a:solidFill>
              </a:rPr>
              <a:t> </a:t>
            </a:r>
            <a:r>
              <a:rPr lang="fr-LU" dirty="0">
                <a:solidFill>
                  <a:srgbClr val="7030A0"/>
                </a:solidFill>
              </a:rPr>
              <a:t>a « notification » of the BP in Luxembourg.</a:t>
            </a:r>
          </a:p>
          <a:p>
            <a:r>
              <a:rPr lang="fr-LU" dirty="0">
                <a:solidFill>
                  <a:srgbClr val="7030A0"/>
                </a:solidFill>
                <a:sym typeface="Wingdings" panose="05000000000000000000" pitchFamily="2" charset="2"/>
              </a:rPr>
              <a:t>	 </a:t>
            </a:r>
            <a:r>
              <a:rPr lang="fr-LU" dirty="0" err="1">
                <a:solidFill>
                  <a:srgbClr val="7030A0"/>
                </a:solidFill>
                <a:sym typeface="Wingdings" panose="05000000000000000000" pitchFamily="2" charset="2"/>
              </a:rPr>
              <a:t>see</a:t>
            </a:r>
            <a:r>
              <a:rPr lang="fr-LU" dirty="0">
                <a:solidFill>
                  <a:srgbClr val="7030A0"/>
                </a:solidFill>
                <a:sym typeface="Wingdings" panose="05000000000000000000" pitchFamily="2" charset="2"/>
              </a:rPr>
              <a:t> </a:t>
            </a:r>
            <a:r>
              <a:rPr lang="fr-LU" dirty="0" err="1">
                <a:solidFill>
                  <a:srgbClr val="FF0000"/>
                </a:solidFill>
                <a:sym typeface="Wingdings" panose="05000000000000000000" pitchFamily="2" charset="2"/>
                <a:hlinkClick r:id="rId3"/>
              </a:rPr>
              <a:t>our</a:t>
            </a:r>
            <a:r>
              <a:rPr lang="fr-LU" dirty="0">
                <a:solidFill>
                  <a:srgbClr val="FF0000"/>
                </a:solidFill>
                <a:sym typeface="Wingdings" panose="05000000000000000000" pitchFamily="2" charset="2"/>
                <a:hlinkClick r:id="rId3"/>
              </a:rPr>
              <a:t> LIST </a:t>
            </a:r>
            <a:endParaRPr lang="fr-LU" dirty="0">
              <a:solidFill>
                <a:srgbClr val="7030A0"/>
              </a:solidFill>
            </a:endParaRPr>
          </a:p>
        </p:txBody>
      </p:sp>
      <p:sp>
        <p:nvSpPr>
          <p:cNvPr id="40" name="Right Arrow 39"/>
          <p:cNvSpPr/>
          <p:nvPr/>
        </p:nvSpPr>
        <p:spPr>
          <a:xfrm rot="1985268">
            <a:off x="4750937" y="5061848"/>
            <a:ext cx="977393" cy="235583"/>
          </a:xfrm>
          <a:prstGeom prst="rightArrow">
            <a:avLst>
              <a:gd name="adj1" fmla="val 32591"/>
              <a:gd name="adj2" fmla="val 50000"/>
            </a:avLst>
          </a:prstGeom>
          <a:solidFill>
            <a:srgbClr val="DB9A25"/>
          </a:solidFill>
          <a:ln>
            <a:solidFill>
              <a:srgbClr val="DB9A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51818" y="4221088"/>
            <a:ext cx="2619926" cy="1478247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/>
              <a:buChar char="è"/>
            </a:pPr>
            <a:r>
              <a:rPr lang="fr-LU" sz="2200" b="1" u="sng" dirty="0" err="1">
                <a:solidFill>
                  <a:srgbClr val="007033"/>
                </a:solidFill>
              </a:rPr>
              <a:t>Approval</a:t>
            </a:r>
            <a:endParaRPr lang="fr-LU" sz="2200" b="1" u="sng" dirty="0">
              <a:solidFill>
                <a:srgbClr val="007033"/>
              </a:solidFill>
            </a:endParaRPr>
          </a:p>
          <a:p>
            <a:pPr marL="342900" indent="-342900">
              <a:buFont typeface="Wingdings"/>
              <a:buChar char="è"/>
            </a:pPr>
            <a:r>
              <a:rPr lang="fr-LU" sz="2200" b="1" dirty="0">
                <a:solidFill>
                  <a:srgbClr val="DB9A25"/>
                </a:solidFill>
              </a:rPr>
              <a:t>Under </a:t>
            </a:r>
            <a:r>
              <a:rPr lang="fr-LU" sz="2200" b="1" dirty="0" err="1">
                <a:solidFill>
                  <a:srgbClr val="DB9A25"/>
                </a:solidFill>
              </a:rPr>
              <a:t>evaluation</a:t>
            </a:r>
            <a:endParaRPr lang="fr-LU" sz="2200" b="1" dirty="0">
              <a:solidFill>
                <a:srgbClr val="DB9A25"/>
              </a:solidFill>
            </a:endParaRPr>
          </a:p>
          <a:p>
            <a:pPr marL="342900" indent="-342900">
              <a:buFont typeface="Wingdings"/>
              <a:buChar char="è"/>
            </a:pPr>
            <a:r>
              <a:rPr lang="fr-LU" sz="2200" b="1" u="sng" dirty="0">
                <a:solidFill>
                  <a:srgbClr val="FF0000"/>
                </a:solidFill>
              </a:rPr>
              <a:t>Non-</a:t>
            </a:r>
            <a:r>
              <a:rPr lang="fr-LU" sz="2200" b="1" u="sng" dirty="0" err="1">
                <a:solidFill>
                  <a:srgbClr val="FF0000"/>
                </a:solidFill>
              </a:rPr>
              <a:t>approval</a:t>
            </a:r>
            <a:endParaRPr lang="fr-LU" sz="2200" b="1" u="sng" dirty="0">
              <a:solidFill>
                <a:srgbClr val="FF0000"/>
              </a:solidFill>
            </a:endParaRPr>
          </a:p>
        </p:txBody>
      </p:sp>
      <p:sp>
        <p:nvSpPr>
          <p:cNvPr id="33" name="Right Arrow 32"/>
          <p:cNvSpPr/>
          <p:nvPr/>
        </p:nvSpPr>
        <p:spPr>
          <a:xfrm>
            <a:off x="3078637" y="4870604"/>
            <a:ext cx="1493363" cy="155445"/>
          </a:xfrm>
          <a:prstGeom prst="rightArrow">
            <a:avLst>
              <a:gd name="adj1" fmla="val 44502"/>
              <a:gd name="adj2" fmla="val 50000"/>
            </a:avLst>
          </a:prstGeom>
          <a:solidFill>
            <a:srgbClr val="DB9A25"/>
          </a:solidFill>
          <a:ln>
            <a:solidFill>
              <a:srgbClr val="DB9A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Bent-Up Arrow 31"/>
          <p:cNvSpPr/>
          <p:nvPr/>
        </p:nvSpPr>
        <p:spPr>
          <a:xfrm flipV="1">
            <a:off x="2658856" y="5286077"/>
            <a:ext cx="1719266" cy="504056"/>
          </a:xfrm>
          <a:prstGeom prst="bentUpArrow">
            <a:avLst>
              <a:gd name="adj1" fmla="val 10864"/>
              <a:gd name="adj2" fmla="val 19331"/>
              <a:gd name="adj3" fmla="val 43897"/>
            </a:avLst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2290527" y="4583215"/>
            <a:ext cx="1993441" cy="54722"/>
          </a:xfrm>
          <a:prstGeom prst="rect">
            <a:avLst/>
          </a:prstGeom>
          <a:solidFill>
            <a:srgbClr val="007033"/>
          </a:solidFill>
          <a:ln>
            <a:solidFill>
              <a:srgbClr val="007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5652121" y="3799879"/>
            <a:ext cx="2880319" cy="78125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LU" dirty="0">
                <a:solidFill>
                  <a:srgbClr val="FF0000"/>
                </a:solidFill>
              </a:rPr>
              <a:t>BP autorisation </a:t>
            </a:r>
            <a:r>
              <a:rPr lang="fr-LU" dirty="0" err="1">
                <a:solidFill>
                  <a:srgbClr val="FF0000"/>
                </a:solidFill>
              </a:rPr>
              <a:t>is</a:t>
            </a:r>
            <a:r>
              <a:rPr lang="fr-LU" dirty="0">
                <a:solidFill>
                  <a:srgbClr val="FF0000"/>
                </a:solidFill>
              </a:rPr>
              <a:t> </a:t>
            </a:r>
            <a:r>
              <a:rPr lang="fr-LU" dirty="0" err="1">
                <a:solidFill>
                  <a:srgbClr val="FF0000"/>
                </a:solidFill>
              </a:rPr>
              <a:t>refused</a:t>
            </a:r>
            <a:endParaRPr lang="fr-LU" dirty="0">
              <a:solidFill>
                <a:srgbClr val="FF0000"/>
              </a:solidFill>
            </a:endParaRPr>
          </a:p>
          <a:p>
            <a:r>
              <a:rPr lang="fr-LU" dirty="0">
                <a:solidFill>
                  <a:srgbClr val="FF0000"/>
                </a:solidFill>
                <a:sym typeface="Wingdings" panose="05000000000000000000" pitchFamily="2" charset="2"/>
              </a:rPr>
              <a:t></a:t>
            </a:r>
            <a:r>
              <a:rPr lang="fr-LU" b="1" dirty="0">
                <a:solidFill>
                  <a:srgbClr val="FF0000"/>
                </a:solidFill>
              </a:rPr>
              <a:t> Phasing- out</a:t>
            </a:r>
            <a:r>
              <a:rPr lang="fr-LU" dirty="0">
                <a:solidFill>
                  <a:srgbClr val="FF0000"/>
                </a:solidFill>
              </a:rPr>
              <a:t> of </a:t>
            </a:r>
            <a:r>
              <a:rPr lang="fr-LU" dirty="0" err="1">
                <a:solidFill>
                  <a:srgbClr val="FF0000"/>
                </a:solidFill>
              </a:rPr>
              <a:t>BPs</a:t>
            </a:r>
            <a:r>
              <a:rPr lang="fr-LU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CFB5190-E035-4405-AB8A-574569399EDD}"/>
              </a:ext>
            </a:extLst>
          </p:cNvPr>
          <p:cNvSpPr/>
          <p:nvPr/>
        </p:nvSpPr>
        <p:spPr>
          <a:xfrm>
            <a:off x="5652121" y="3068960"/>
            <a:ext cx="2880319" cy="747897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LU" dirty="0">
                <a:solidFill>
                  <a:srgbClr val="00B050"/>
                </a:solidFill>
              </a:rPr>
              <a:t>BP </a:t>
            </a:r>
            <a:r>
              <a:rPr lang="fr-LU" dirty="0" err="1">
                <a:solidFill>
                  <a:srgbClr val="00B050"/>
                </a:solidFill>
              </a:rPr>
              <a:t>is</a:t>
            </a:r>
            <a:r>
              <a:rPr lang="fr-LU" dirty="0">
                <a:solidFill>
                  <a:srgbClr val="00B050"/>
                </a:solidFill>
              </a:rPr>
              <a:t> </a:t>
            </a:r>
            <a:r>
              <a:rPr lang="fr-LU" dirty="0" err="1">
                <a:solidFill>
                  <a:srgbClr val="00B050"/>
                </a:solidFill>
              </a:rPr>
              <a:t>authorized</a:t>
            </a:r>
            <a:r>
              <a:rPr lang="fr-LU" dirty="0">
                <a:solidFill>
                  <a:srgbClr val="00B050"/>
                </a:solidFill>
              </a:rPr>
              <a:t> </a:t>
            </a:r>
          </a:p>
          <a:p>
            <a:r>
              <a:rPr lang="fr-LU" dirty="0">
                <a:solidFill>
                  <a:srgbClr val="00B050"/>
                </a:solidFill>
                <a:sym typeface="Wingdings" panose="05000000000000000000" pitchFamily="2" charset="2"/>
              </a:rPr>
              <a:t> </a:t>
            </a:r>
            <a:r>
              <a:rPr lang="fr-LU" dirty="0" err="1">
                <a:solidFill>
                  <a:srgbClr val="00B050"/>
                </a:solidFill>
                <a:sym typeface="Wingdings" panose="05000000000000000000" pitchFamily="2" charset="2"/>
              </a:rPr>
              <a:t>see</a:t>
            </a:r>
            <a:r>
              <a:rPr lang="fr-LU" dirty="0">
                <a:solidFill>
                  <a:srgbClr val="00B050"/>
                </a:solidFill>
                <a:sym typeface="Wingdings" panose="05000000000000000000" pitchFamily="2" charset="2"/>
              </a:rPr>
              <a:t> </a:t>
            </a:r>
            <a:r>
              <a:rPr lang="fr-LU" dirty="0">
                <a:solidFill>
                  <a:srgbClr val="FF0000"/>
                </a:solidFill>
                <a:sym typeface="Wingdings" panose="05000000000000000000" pitchFamily="2" charset="2"/>
                <a:hlinkClick r:id="rId4"/>
              </a:rPr>
              <a:t>ECHA LIST</a:t>
            </a:r>
            <a:r>
              <a:rPr lang="fr-LU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endParaRPr lang="fr-LU" dirty="0">
              <a:solidFill>
                <a:srgbClr val="FF0000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C4C63B3F-0737-4142-B1EB-6E6703FC6154}"/>
              </a:ext>
            </a:extLst>
          </p:cNvPr>
          <p:cNvSpPr/>
          <p:nvPr/>
        </p:nvSpPr>
        <p:spPr>
          <a:xfrm>
            <a:off x="3744309" y="4080789"/>
            <a:ext cx="1187731" cy="101871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rgbClr val="002060"/>
                </a:solidFill>
              </a:rPr>
              <a:t>To place a BP on the </a:t>
            </a:r>
            <a:r>
              <a:rPr lang="fr-FR" sz="1200" b="1" dirty="0" err="1">
                <a:solidFill>
                  <a:srgbClr val="002060"/>
                </a:solidFill>
              </a:rPr>
              <a:t>market</a:t>
            </a:r>
            <a:r>
              <a:rPr lang="fr-FR" sz="1200" b="1" dirty="0">
                <a:solidFill>
                  <a:srgbClr val="002060"/>
                </a:solidFill>
              </a:rPr>
              <a:t> </a:t>
            </a:r>
            <a:r>
              <a:rPr lang="fr-FR" sz="1200" b="1" dirty="0" err="1">
                <a:solidFill>
                  <a:srgbClr val="002060"/>
                </a:solidFill>
              </a:rPr>
              <a:t>you</a:t>
            </a:r>
            <a:r>
              <a:rPr lang="fr-FR" sz="1200" b="1" dirty="0">
                <a:solidFill>
                  <a:srgbClr val="002060"/>
                </a:solidFill>
              </a:rPr>
              <a:t> </a:t>
            </a:r>
            <a:r>
              <a:rPr lang="fr-FR" sz="1200" b="1" dirty="0" err="1">
                <a:solidFill>
                  <a:srgbClr val="002060"/>
                </a:solidFill>
              </a:rPr>
              <a:t>need</a:t>
            </a:r>
            <a:r>
              <a:rPr lang="fr-FR" sz="1200" b="1" dirty="0">
                <a:solidFill>
                  <a:srgbClr val="002060"/>
                </a:solidFill>
              </a:rPr>
              <a:t> a…</a:t>
            </a:r>
          </a:p>
        </p:txBody>
      </p:sp>
      <p:cxnSp>
        <p:nvCxnSpPr>
          <p:cNvPr id="9" name="Connector: Elbow 8">
            <a:extLst>
              <a:ext uri="{FF2B5EF4-FFF2-40B4-BE49-F238E27FC236}">
                <a16:creationId xmlns:a16="http://schemas.microsoft.com/office/drawing/2014/main" id="{835DB35E-21AC-4E03-8F46-7656CB466EDF}"/>
              </a:ext>
            </a:extLst>
          </p:cNvPr>
          <p:cNvCxnSpPr>
            <a:cxnSpLocks/>
            <a:endCxn id="37" idx="1"/>
          </p:cNvCxnSpPr>
          <p:nvPr/>
        </p:nvCxnSpPr>
        <p:spPr>
          <a:xfrm rot="16200000" flipH="1">
            <a:off x="5321130" y="3111918"/>
            <a:ext cx="373948" cy="288033"/>
          </a:xfrm>
          <a:prstGeom prst="bentConnector2">
            <a:avLst/>
          </a:prstGeom>
          <a:ln w="2222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or: Elbow 41">
            <a:extLst>
              <a:ext uri="{FF2B5EF4-FFF2-40B4-BE49-F238E27FC236}">
                <a16:creationId xmlns:a16="http://schemas.microsoft.com/office/drawing/2014/main" id="{3D2C84F6-4F9C-4F52-97EC-75134ADF0709}"/>
              </a:ext>
            </a:extLst>
          </p:cNvPr>
          <p:cNvCxnSpPr>
            <a:cxnSpLocks/>
          </p:cNvCxnSpPr>
          <p:nvPr/>
        </p:nvCxnSpPr>
        <p:spPr>
          <a:xfrm rot="16200000" flipH="1">
            <a:off x="4951429" y="3481623"/>
            <a:ext cx="1113352" cy="288031"/>
          </a:xfrm>
          <a:prstGeom prst="bentConnector3">
            <a:avLst>
              <a:gd name="adj1" fmla="val 104152"/>
            </a:avLst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F98CE554-51D7-4EF6-8C8F-93BF42CD73AF}"/>
              </a:ext>
            </a:extLst>
          </p:cNvPr>
          <p:cNvSpPr txBox="1"/>
          <p:nvPr/>
        </p:nvSpPr>
        <p:spPr>
          <a:xfrm>
            <a:off x="5372442" y="3665968"/>
            <a:ext cx="4056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</a:rPr>
              <a:t>or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923F7C7-52E2-47BC-BE8D-F2C694C501CB}"/>
              </a:ext>
            </a:extLst>
          </p:cNvPr>
          <p:cNvSpPr/>
          <p:nvPr/>
        </p:nvSpPr>
        <p:spPr>
          <a:xfrm>
            <a:off x="3170709" y="5600737"/>
            <a:ext cx="2057400" cy="62760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LU" b="1" dirty="0">
                <a:solidFill>
                  <a:srgbClr val="FF0000"/>
                </a:solidFill>
              </a:rPr>
              <a:t>Phasing- out</a:t>
            </a:r>
            <a:r>
              <a:rPr lang="fr-LU" dirty="0">
                <a:solidFill>
                  <a:srgbClr val="FF0000"/>
                </a:solidFill>
              </a:rPr>
              <a:t> of </a:t>
            </a:r>
            <a:r>
              <a:rPr lang="fr-LU" dirty="0" err="1">
                <a:solidFill>
                  <a:srgbClr val="FF0000"/>
                </a:solidFill>
              </a:rPr>
              <a:t>BPs</a:t>
            </a:r>
            <a:r>
              <a:rPr lang="fr-LU" dirty="0">
                <a:solidFill>
                  <a:srgbClr val="FF0000"/>
                </a:solidFill>
              </a:rPr>
              <a:t> </a:t>
            </a:r>
            <a:r>
              <a:rPr lang="fr-LU" dirty="0" err="1">
                <a:solidFill>
                  <a:srgbClr val="FF0000"/>
                </a:solidFill>
              </a:rPr>
              <a:t>with</a:t>
            </a:r>
            <a:r>
              <a:rPr lang="fr-LU" dirty="0">
                <a:solidFill>
                  <a:srgbClr val="FF0000"/>
                </a:solidFill>
              </a:rPr>
              <a:t> </a:t>
            </a:r>
            <a:r>
              <a:rPr lang="fr-LU" dirty="0" err="1">
                <a:solidFill>
                  <a:srgbClr val="FF0000"/>
                </a:solidFill>
              </a:rPr>
              <a:t>this</a:t>
            </a:r>
            <a:r>
              <a:rPr lang="fr-LU" dirty="0">
                <a:solidFill>
                  <a:srgbClr val="FF0000"/>
                </a:solidFill>
              </a:rPr>
              <a:t> a.s./PT</a:t>
            </a:r>
          </a:p>
        </p:txBody>
      </p:sp>
    </p:spTree>
    <p:extLst>
      <p:ext uri="{BB962C8B-B14F-4D97-AF65-F5344CB8AC3E}">
        <p14:creationId xmlns:p14="http://schemas.microsoft.com/office/powerpoint/2010/main" val="8778542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6" grpId="0" animBg="1"/>
      <p:bldP spid="39" grpId="0" animBg="1"/>
      <p:bldP spid="40" grpId="0" animBg="1"/>
      <p:bldP spid="8" grpId="0" animBg="1"/>
      <p:bldP spid="33" grpId="0" animBg="1"/>
      <p:bldP spid="32" grpId="0" animBg="1"/>
      <p:bldP spid="34" grpId="0" animBg="1"/>
      <p:bldP spid="25" grpId="0" animBg="1"/>
      <p:bldP spid="37" grpId="0" animBg="1"/>
      <p:bldP spid="41" grpId="0" animBg="1"/>
      <p:bldP spid="16" grpId="0"/>
      <p:bldP spid="3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Picture 2" descr="C:\Users\XGO434\AppData\Local\Microsoft\Windows\Temporary Internet Files\Content.IE5\212IWKBR\uno[1].jpg">
            <a:extLst>
              <a:ext uri="{FF2B5EF4-FFF2-40B4-BE49-F238E27FC236}">
                <a16:creationId xmlns:a16="http://schemas.microsoft.com/office/drawing/2014/main" id="{7EB4F3D5-C498-4842-A8B5-4412057543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7834" y="5740565"/>
            <a:ext cx="642937" cy="916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0" name="Rectangle 99"/>
          <p:cNvSpPr/>
          <p:nvPr/>
        </p:nvSpPr>
        <p:spPr>
          <a:xfrm>
            <a:off x="3810001" y="3563091"/>
            <a:ext cx="5226496" cy="2242174"/>
          </a:xfrm>
          <a:prstGeom prst="rect">
            <a:avLst/>
          </a:prstGeom>
          <a:solidFill>
            <a:srgbClr val="0070C0">
              <a:alpha val="2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683569" y="3538533"/>
            <a:ext cx="3144648" cy="2265128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902" y="11523"/>
            <a:ext cx="8191822" cy="504056"/>
          </a:xfrm>
        </p:spPr>
        <p:txBody>
          <a:bodyPr>
            <a:normAutofit/>
          </a:bodyPr>
          <a:lstStyle/>
          <a:p>
            <a:r>
              <a:rPr lang="fr-FR" sz="1600" b="1" dirty="0"/>
              <a:t>Transition </a:t>
            </a:r>
            <a:r>
              <a:rPr lang="fr-FR" sz="1600" b="1" dirty="0" err="1"/>
              <a:t>between</a:t>
            </a:r>
            <a:r>
              <a:rPr lang="fr-FR" sz="1600" b="1" dirty="0"/>
              <a:t> national </a:t>
            </a:r>
            <a:r>
              <a:rPr lang="fr-FR" sz="1600" b="1" dirty="0" err="1"/>
              <a:t>regime</a:t>
            </a:r>
            <a:r>
              <a:rPr lang="fr-FR" sz="1600" b="1" dirty="0"/>
              <a:t> &amp; BPR </a:t>
            </a:r>
            <a:r>
              <a:rPr lang="fr-FR" sz="1600" b="1" dirty="0" err="1"/>
              <a:t>regime</a:t>
            </a:r>
            <a:endParaRPr lang="en-US" sz="1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500367"/>
            <a:ext cx="2057400" cy="365125"/>
          </a:xfrm>
        </p:spPr>
        <p:txBody>
          <a:bodyPr/>
          <a:lstStyle/>
          <a:p>
            <a:pPr>
              <a:defRPr/>
            </a:pPr>
            <a:fld id="{8D9675EF-14CD-4ED8-B4FA-515528AC52E1}" type="slidenum">
              <a:rPr lang="fr-CH" smtClean="0"/>
              <a:pPr>
                <a:defRPr/>
              </a:pPr>
              <a:t>2</a:t>
            </a:fld>
            <a:endParaRPr lang="fr-CH" dirty="0"/>
          </a:p>
        </p:txBody>
      </p:sp>
      <p:sp>
        <p:nvSpPr>
          <p:cNvPr id="67" name="Rectangle 66"/>
          <p:cNvSpPr/>
          <p:nvPr/>
        </p:nvSpPr>
        <p:spPr>
          <a:xfrm>
            <a:off x="179511" y="563815"/>
            <a:ext cx="8856983" cy="2146209"/>
          </a:xfrm>
          <a:prstGeom prst="rect">
            <a:avLst/>
          </a:prstGeom>
          <a:solidFill>
            <a:srgbClr val="F9A307">
              <a:alpha val="2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5437417" y="4315578"/>
            <a:ext cx="1654860" cy="301510"/>
          </a:xfrm>
          <a:prstGeom prst="rect">
            <a:avLst/>
          </a:prstGeom>
          <a:solidFill>
            <a:srgbClr val="0070C0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i="1" dirty="0">
                <a:solidFill>
                  <a:srgbClr val="FFC000"/>
                </a:solidFill>
              </a:rPr>
              <a:t>Evaluation  </a:t>
            </a:r>
            <a:r>
              <a:rPr lang="fr-FR" sz="1100" i="1" dirty="0">
                <a:solidFill>
                  <a:srgbClr val="FFC000"/>
                </a:solidFill>
                <a:sym typeface="Wingdings" panose="05000000000000000000" pitchFamily="2" charset="2"/>
              </a:rPr>
              <a:t></a:t>
            </a:r>
            <a:endParaRPr lang="fr-FR" sz="1100" i="1" dirty="0">
              <a:solidFill>
                <a:srgbClr val="FFC000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971599" y="1830636"/>
            <a:ext cx="2838401" cy="366022"/>
          </a:xfrm>
          <a:prstGeom prst="rect">
            <a:avLst/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tx1"/>
                </a:solidFill>
                <a:latin typeface="+mj-lt"/>
              </a:rPr>
              <a:t>Evaluation</a:t>
            </a:r>
            <a:r>
              <a:rPr lang="fr-FR" sz="1400" dirty="0">
                <a:solidFill>
                  <a:schemeClr val="tx1"/>
                </a:solidFill>
                <a:latin typeface="+mj-lt"/>
              </a:rPr>
              <a:t> of 1 AS dossier </a:t>
            </a:r>
            <a:r>
              <a:rPr lang="fr-FR" sz="1400" dirty="0" err="1">
                <a:solidFill>
                  <a:schemeClr val="tx1"/>
                </a:solidFill>
                <a:latin typeface="+mj-lt"/>
              </a:rPr>
              <a:t>is</a:t>
            </a:r>
            <a:r>
              <a:rPr lang="fr-FR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fr-FR" sz="1400" dirty="0" err="1">
                <a:solidFill>
                  <a:schemeClr val="tx1"/>
                </a:solidFill>
                <a:latin typeface="+mj-lt"/>
              </a:rPr>
              <a:t>ongoing</a:t>
            </a:r>
            <a:endParaRPr lang="fr-FR" sz="1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107506" y="563815"/>
            <a:ext cx="792086" cy="2146209"/>
          </a:xfrm>
          <a:prstGeom prst="rect">
            <a:avLst/>
          </a:prstGeom>
          <a:solidFill>
            <a:srgbClr val="FFCC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1600" dirty="0" err="1">
                <a:solidFill>
                  <a:schemeClr val="tx1"/>
                </a:solidFill>
              </a:rPr>
              <a:t>Biocidal</a:t>
            </a:r>
            <a:r>
              <a:rPr lang="fr-FR" sz="1600" dirty="0">
                <a:solidFill>
                  <a:schemeClr val="tx1"/>
                </a:solidFill>
              </a:rPr>
              <a:t> active substance </a:t>
            </a:r>
            <a:r>
              <a:rPr lang="fr-FR" sz="1600" dirty="0" err="1">
                <a:solidFill>
                  <a:schemeClr val="tx1"/>
                </a:solidFill>
              </a:rPr>
              <a:t>evaluation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107503" y="3394516"/>
            <a:ext cx="792090" cy="239973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dirty="0" err="1">
                <a:solidFill>
                  <a:schemeClr val="tx1"/>
                </a:solidFill>
              </a:rPr>
              <a:t>Biocidal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product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7092280" y="4315578"/>
            <a:ext cx="1944214" cy="302060"/>
          </a:xfrm>
          <a:prstGeom prst="rect">
            <a:avLst/>
          </a:prstGeom>
          <a:solidFill>
            <a:srgbClr val="0070C0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rgbClr val="FFC000"/>
                </a:solidFill>
              </a:rPr>
              <a:t>BP </a:t>
            </a:r>
            <a:r>
              <a:rPr lang="fr-FR" sz="1100" dirty="0" err="1">
                <a:solidFill>
                  <a:srgbClr val="FFC000"/>
                </a:solidFill>
              </a:rPr>
              <a:t>is</a:t>
            </a:r>
            <a:r>
              <a:rPr lang="fr-FR" sz="1100" dirty="0">
                <a:solidFill>
                  <a:srgbClr val="FFC000"/>
                </a:solidFill>
              </a:rPr>
              <a:t> </a:t>
            </a:r>
            <a:r>
              <a:rPr lang="fr-FR" sz="1100" dirty="0" err="1">
                <a:solidFill>
                  <a:srgbClr val="FFC000"/>
                </a:solidFill>
              </a:rPr>
              <a:t>authorized</a:t>
            </a:r>
            <a:r>
              <a:rPr lang="fr-FR" sz="1100" dirty="0">
                <a:solidFill>
                  <a:srgbClr val="FFC000"/>
                </a:solidFill>
              </a:rPr>
              <a:t> (if acceptable)</a:t>
            </a:r>
          </a:p>
        </p:txBody>
      </p:sp>
      <p:sp>
        <p:nvSpPr>
          <p:cNvPr id="78" name="Rectangle 77"/>
          <p:cNvSpPr/>
          <p:nvPr/>
        </p:nvSpPr>
        <p:spPr>
          <a:xfrm>
            <a:off x="3810000" y="1830635"/>
            <a:ext cx="4650431" cy="366021"/>
          </a:xfrm>
          <a:prstGeom prst="rect">
            <a:avLst/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i="1" dirty="0">
                <a:solidFill>
                  <a:schemeClr val="tx1"/>
                </a:solidFill>
                <a:latin typeface="+mj-lt"/>
              </a:rPr>
              <a:t>&lt;&lt;&lt; Duration of EU </a:t>
            </a:r>
            <a:r>
              <a:rPr lang="fr-FR" sz="1400" i="1" dirty="0" err="1">
                <a:solidFill>
                  <a:schemeClr val="tx1"/>
                </a:solidFill>
                <a:latin typeface="+mj-lt"/>
              </a:rPr>
              <a:t>Approval</a:t>
            </a:r>
            <a:r>
              <a:rPr lang="fr-FR" sz="1400" i="1" dirty="0">
                <a:solidFill>
                  <a:schemeClr val="tx1"/>
                </a:solidFill>
                <a:latin typeface="+mj-lt"/>
              </a:rPr>
              <a:t> for the </a:t>
            </a:r>
            <a:r>
              <a:rPr lang="fr-FR" sz="1400" i="1" dirty="0" err="1">
                <a:solidFill>
                  <a:schemeClr val="tx1"/>
                </a:solidFill>
                <a:latin typeface="+mj-lt"/>
              </a:rPr>
              <a:t>a.s</a:t>
            </a:r>
            <a:r>
              <a:rPr lang="fr-FR" sz="1400" i="1" dirty="0">
                <a:solidFill>
                  <a:schemeClr val="tx1"/>
                </a:solidFill>
                <a:latin typeface="+mj-lt"/>
              </a:rPr>
              <a:t> / PT&gt;&gt;&gt;</a:t>
            </a:r>
          </a:p>
        </p:txBody>
      </p:sp>
      <p:sp>
        <p:nvSpPr>
          <p:cNvPr id="80" name="Rectangle 79"/>
          <p:cNvSpPr/>
          <p:nvPr/>
        </p:nvSpPr>
        <p:spPr>
          <a:xfrm>
            <a:off x="908472" y="3595033"/>
            <a:ext cx="2915959" cy="410031"/>
          </a:xfrm>
          <a:prstGeom prst="rect">
            <a:avLst/>
          </a:prstGeom>
          <a:solidFill>
            <a:schemeClr val="tx1">
              <a:lumMod val="60000"/>
              <a:lumOff val="40000"/>
              <a:alpha val="47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tx1"/>
                </a:solidFill>
              </a:rPr>
              <a:t>« National </a:t>
            </a:r>
            <a:r>
              <a:rPr lang="fr-FR" sz="1400" b="1" dirty="0" err="1">
                <a:solidFill>
                  <a:schemeClr val="tx1"/>
                </a:solidFill>
              </a:rPr>
              <a:t>Transitional</a:t>
            </a:r>
            <a:r>
              <a:rPr lang="fr-FR" sz="1400" b="1" dirty="0">
                <a:solidFill>
                  <a:schemeClr val="tx1"/>
                </a:solidFill>
              </a:rPr>
              <a:t> </a:t>
            </a:r>
            <a:r>
              <a:rPr lang="fr-FR" sz="1400" b="1" dirty="0" err="1">
                <a:solidFill>
                  <a:schemeClr val="tx1"/>
                </a:solidFill>
              </a:rPr>
              <a:t>period</a:t>
            </a:r>
            <a:r>
              <a:rPr lang="fr-FR" sz="1400" b="1" dirty="0">
                <a:solidFill>
                  <a:schemeClr val="tx1"/>
                </a:solidFill>
              </a:rPr>
              <a:t> »</a:t>
            </a:r>
          </a:p>
        </p:txBody>
      </p:sp>
      <p:pic>
        <p:nvPicPr>
          <p:cNvPr id="8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6028" y="584769"/>
            <a:ext cx="229053" cy="190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93815" y="4119058"/>
            <a:ext cx="354013" cy="57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4" name="TextBox 93"/>
          <p:cNvSpPr txBox="1"/>
          <p:nvPr/>
        </p:nvSpPr>
        <p:spPr>
          <a:xfrm>
            <a:off x="7092277" y="4649991"/>
            <a:ext cx="1872212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80975" indent="-180975"/>
            <a:r>
              <a:rPr lang="fr-LU" sz="1000" dirty="0">
                <a:latin typeface="+mj-lt"/>
              </a:rPr>
              <a:t>      BP </a:t>
            </a:r>
            <a:r>
              <a:rPr lang="fr-LU" sz="1000" dirty="0" err="1">
                <a:latin typeface="+mj-lt"/>
              </a:rPr>
              <a:t>appears</a:t>
            </a:r>
            <a:r>
              <a:rPr lang="fr-LU" sz="1000" dirty="0">
                <a:latin typeface="+mj-lt"/>
              </a:rPr>
              <a:t> </a:t>
            </a:r>
            <a:r>
              <a:rPr lang="fr-LU" sz="1000" dirty="0" err="1">
                <a:latin typeface="+mj-lt"/>
              </a:rPr>
              <a:t>now</a:t>
            </a:r>
            <a:r>
              <a:rPr lang="fr-LU" sz="1000" dirty="0">
                <a:latin typeface="+mj-lt"/>
              </a:rPr>
              <a:t> on </a:t>
            </a:r>
            <a:r>
              <a:rPr lang="fr-LU" sz="1000" dirty="0" err="1">
                <a:latin typeface="+mj-lt"/>
              </a:rPr>
              <a:t>list</a:t>
            </a:r>
            <a:r>
              <a:rPr lang="fr-LU" sz="1000" dirty="0">
                <a:latin typeface="+mj-lt"/>
              </a:rPr>
              <a:t> of </a:t>
            </a:r>
            <a:r>
              <a:rPr lang="fr-LU" sz="1000" dirty="0" err="1">
                <a:latin typeface="+mj-lt"/>
              </a:rPr>
              <a:t>authorized</a:t>
            </a:r>
            <a:r>
              <a:rPr lang="fr-LU" sz="1000" dirty="0">
                <a:latin typeface="+mj-lt"/>
              </a:rPr>
              <a:t> </a:t>
            </a:r>
            <a:r>
              <a:rPr lang="fr-LU" sz="1000" dirty="0" err="1">
                <a:latin typeface="+mj-lt"/>
              </a:rPr>
              <a:t>BPs</a:t>
            </a:r>
            <a:endParaRPr lang="en-US" sz="1000" dirty="0">
              <a:latin typeface="+mj-lt"/>
            </a:endParaRPr>
          </a:p>
        </p:txBody>
      </p:sp>
      <p:pic>
        <p:nvPicPr>
          <p:cNvPr id="95" name="Picture 2" descr="C:\Users\dummy\AppData\Local\Microsoft\Windows\Temporary Internet Files\Content.IE5\EGZCV37H\MC900278866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807" y="648109"/>
            <a:ext cx="252174" cy="447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7" name="TextBox 96"/>
          <p:cNvSpPr txBox="1"/>
          <p:nvPr/>
        </p:nvSpPr>
        <p:spPr>
          <a:xfrm>
            <a:off x="1616443" y="476672"/>
            <a:ext cx="6984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LU" b="1" i="1" u="sng" dirty="0"/>
              <a:t>EU REVIEW PROGRAMME OF BIOCIDAL ACTIVE SUBSTANCE</a:t>
            </a:r>
            <a:endParaRPr lang="en-US" b="1" i="1" u="sng" dirty="0"/>
          </a:p>
        </p:txBody>
      </p:sp>
      <p:sp>
        <p:nvSpPr>
          <p:cNvPr id="98" name="TextBox 97"/>
          <p:cNvSpPr txBox="1"/>
          <p:nvPr/>
        </p:nvSpPr>
        <p:spPr>
          <a:xfrm>
            <a:off x="3824431" y="5408056"/>
            <a:ext cx="3161995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LU" sz="1000" dirty="0">
                <a:latin typeface="+mj-lt"/>
                <a:sym typeface="Wingdings" panose="05000000000000000000" pitchFamily="2" charset="2"/>
              </a:rPr>
              <a:t></a:t>
            </a:r>
            <a:r>
              <a:rPr lang="fr-LU" sz="1000" dirty="0">
                <a:latin typeface="+mj-lt"/>
              </a:rPr>
              <a:t> </a:t>
            </a:r>
            <a:r>
              <a:rPr lang="fr-LU" sz="1000" b="1" dirty="0" err="1">
                <a:latin typeface="+mj-lt"/>
              </a:rPr>
              <a:t>Prolonged</a:t>
            </a:r>
            <a:r>
              <a:rPr lang="fr-LU" sz="1000" dirty="0">
                <a:latin typeface="+mj-lt"/>
              </a:rPr>
              <a:t> </a:t>
            </a:r>
            <a:r>
              <a:rPr lang="fr-LU" sz="1000" dirty="0" err="1">
                <a:latin typeface="+mj-lt"/>
              </a:rPr>
              <a:t>placing</a:t>
            </a:r>
            <a:r>
              <a:rPr lang="fr-LU" sz="1000" dirty="0">
                <a:latin typeface="+mj-lt"/>
              </a:rPr>
              <a:t> on the </a:t>
            </a:r>
            <a:r>
              <a:rPr lang="fr-LU" sz="1000" dirty="0" err="1">
                <a:latin typeface="+mj-lt"/>
              </a:rPr>
              <a:t>market</a:t>
            </a:r>
            <a:r>
              <a:rPr lang="fr-LU" sz="1000" dirty="0">
                <a:latin typeface="+mj-lt"/>
              </a:rPr>
              <a:t> (</a:t>
            </a:r>
            <a:r>
              <a:rPr lang="fr-LU" sz="1000" dirty="0" err="1">
                <a:latin typeface="+mj-lt"/>
              </a:rPr>
              <a:t>may</a:t>
            </a:r>
            <a:r>
              <a:rPr lang="fr-LU" sz="1000" dirty="0">
                <a:latin typeface="+mj-lt"/>
              </a:rPr>
              <a:t> continue for the duration of the </a:t>
            </a:r>
            <a:r>
              <a:rPr lang="fr-LU" sz="1000" dirty="0" err="1">
                <a:latin typeface="+mj-lt"/>
              </a:rPr>
              <a:t>evaluation</a:t>
            </a:r>
            <a:r>
              <a:rPr lang="fr-LU" sz="1000" dirty="0">
                <a:latin typeface="+mj-lt"/>
              </a:rPr>
              <a:t> of the application </a:t>
            </a:r>
            <a:r>
              <a:rPr lang="fr-LU" sz="1000" dirty="0" err="1">
                <a:latin typeface="+mj-lt"/>
              </a:rPr>
              <a:t>submitted</a:t>
            </a:r>
            <a:r>
              <a:rPr lang="fr-LU" sz="1000" dirty="0">
                <a:latin typeface="+mj-lt"/>
              </a:rPr>
              <a:t>)</a:t>
            </a:r>
            <a:endParaRPr lang="en-US" sz="1000" dirty="0">
              <a:latin typeface="+mj-lt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888547" y="4773954"/>
            <a:ext cx="2939669" cy="396000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err="1">
                <a:solidFill>
                  <a:schemeClr val="bg1"/>
                </a:solidFill>
              </a:rPr>
              <a:t>Submit</a:t>
            </a:r>
            <a:r>
              <a:rPr lang="fr-FR" sz="1600" b="1" dirty="0">
                <a:solidFill>
                  <a:schemeClr val="bg1"/>
                </a:solidFill>
              </a:rPr>
              <a:t> a </a:t>
            </a:r>
            <a:r>
              <a:rPr lang="fr-FR" sz="1600" b="1" dirty="0" err="1">
                <a:solidFill>
                  <a:schemeClr val="bg1"/>
                </a:solidFill>
              </a:rPr>
              <a:t>product</a:t>
            </a:r>
            <a:r>
              <a:rPr lang="fr-FR" sz="1600" b="1" dirty="0">
                <a:solidFill>
                  <a:schemeClr val="bg1"/>
                </a:solidFill>
              </a:rPr>
              <a:t>-notification !</a:t>
            </a:r>
          </a:p>
        </p:txBody>
      </p:sp>
      <p:pic>
        <p:nvPicPr>
          <p:cNvPr id="7170" name="Picture 2" descr="C:\Users\XGO434\AppData\Local\Microsoft\Windows\Temporary Internet Files\Content.IE5\212IWKBR\uno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040967" y="2616068"/>
            <a:ext cx="642937" cy="916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8" name="TextBox 87"/>
          <p:cNvSpPr txBox="1"/>
          <p:nvPr/>
        </p:nvSpPr>
        <p:spPr>
          <a:xfrm>
            <a:off x="336615" y="6010397"/>
            <a:ext cx="3144649" cy="646331"/>
          </a:xfrm>
          <a:prstGeom prst="rect">
            <a:avLst/>
          </a:prstGeom>
          <a:noFill/>
          <a:ln w="63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APPLY for BPR autorisation of the BP at this moment. </a:t>
            </a:r>
            <a:r>
              <a:rPr lang="en-US" sz="1200" dirty="0">
                <a:solidFill>
                  <a:srgbClr val="FF0000"/>
                </a:solidFill>
              </a:rPr>
              <a:t>If not, placing on the market of BP must cease + phasing-out applies.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479290" y="4649167"/>
            <a:ext cx="161298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LU" sz="1000" dirty="0">
                <a:latin typeface="+mj-lt"/>
                <a:sym typeface="Wingdings" panose="05000000000000000000" pitchFamily="2" charset="2"/>
              </a:rPr>
              <a:t>Evaluation of application </a:t>
            </a:r>
            <a:r>
              <a:rPr lang="fr-LU" sz="1000" dirty="0" err="1">
                <a:latin typeface="+mj-lt"/>
                <a:sym typeface="Wingdings" panose="05000000000000000000" pitchFamily="2" charset="2"/>
              </a:rPr>
              <a:t>may</a:t>
            </a:r>
            <a:r>
              <a:rPr lang="fr-LU" sz="1000" dirty="0">
                <a:latin typeface="+mj-lt"/>
                <a:sym typeface="Wingdings" panose="05000000000000000000" pitchFamily="2" charset="2"/>
              </a:rPr>
              <a:t> </a:t>
            </a:r>
            <a:r>
              <a:rPr lang="fr-LU" sz="1000" dirty="0" err="1">
                <a:latin typeface="+mj-lt"/>
                <a:sym typeface="Wingdings" panose="05000000000000000000" pitchFamily="2" charset="2"/>
              </a:rPr>
              <a:t>take</a:t>
            </a:r>
            <a:r>
              <a:rPr lang="fr-LU" sz="1000" dirty="0">
                <a:latin typeface="+mj-lt"/>
                <a:sym typeface="Wingdings" panose="05000000000000000000" pitchFamily="2" charset="2"/>
              </a:rPr>
              <a:t> up to 3 </a:t>
            </a:r>
            <a:r>
              <a:rPr lang="fr-LU" sz="1000" dirty="0" err="1">
                <a:latin typeface="+mj-lt"/>
                <a:sym typeface="Wingdings" panose="05000000000000000000" pitchFamily="2" charset="2"/>
              </a:rPr>
              <a:t>years</a:t>
            </a:r>
            <a:endParaRPr lang="en-US" sz="1000" dirty="0">
              <a:latin typeface="+mj-lt"/>
            </a:endParaRPr>
          </a:p>
        </p:txBody>
      </p:sp>
      <p:sp>
        <p:nvSpPr>
          <p:cNvPr id="5" name="Callout: Down Arrow 4">
            <a:extLst>
              <a:ext uri="{FF2B5EF4-FFF2-40B4-BE49-F238E27FC236}">
                <a16:creationId xmlns:a16="http://schemas.microsoft.com/office/drawing/2014/main" id="{E1E736D4-65AC-4DB9-B991-6AB8A3A71FA9}"/>
              </a:ext>
            </a:extLst>
          </p:cNvPr>
          <p:cNvSpPr/>
          <p:nvPr/>
        </p:nvSpPr>
        <p:spPr>
          <a:xfrm>
            <a:off x="1339578" y="927813"/>
            <a:ext cx="4956422" cy="880160"/>
          </a:xfrm>
          <a:prstGeom prst="downArrowCallout">
            <a:avLst>
              <a:gd name="adj1" fmla="val 13992"/>
              <a:gd name="adj2" fmla="val 18730"/>
              <a:gd name="adj3" fmla="val 25000"/>
              <a:gd name="adj4" fmla="val 64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accent4"/>
                </a:solidFill>
              </a:rPr>
              <a:t>EU DECISION to </a:t>
            </a:r>
            <a:r>
              <a:rPr lang="en-US" sz="1600" b="1" dirty="0">
                <a:solidFill>
                  <a:schemeClr val="accent4"/>
                </a:solidFill>
              </a:rPr>
              <a:t>APPROVE</a:t>
            </a:r>
            <a:r>
              <a:rPr lang="en-US" sz="1600" dirty="0">
                <a:solidFill>
                  <a:schemeClr val="accent4"/>
                </a:solidFill>
              </a:rPr>
              <a:t> </a:t>
            </a:r>
          </a:p>
          <a:p>
            <a:pPr algn="ctr"/>
            <a:r>
              <a:rPr lang="en-US" sz="1600" dirty="0">
                <a:solidFill>
                  <a:schemeClr val="accent4"/>
                </a:solidFill>
              </a:rPr>
              <a:t>the evaluated </a:t>
            </a:r>
            <a:r>
              <a:rPr lang="en-US" sz="1600" dirty="0" err="1">
                <a:solidFill>
                  <a:schemeClr val="accent4"/>
                </a:solidFill>
              </a:rPr>
              <a:t>a.s</a:t>
            </a:r>
            <a:r>
              <a:rPr lang="en-US" sz="1600" dirty="0">
                <a:solidFill>
                  <a:schemeClr val="accent4"/>
                </a:solidFill>
              </a:rPr>
              <a:t>/PT combination is taken at this date</a:t>
            </a:r>
          </a:p>
        </p:txBody>
      </p:sp>
      <p:pic>
        <p:nvPicPr>
          <p:cNvPr id="34" name="Picture 3">
            <a:extLst>
              <a:ext uri="{FF2B5EF4-FFF2-40B4-BE49-F238E27FC236}">
                <a16:creationId xmlns:a16="http://schemas.microsoft.com/office/drawing/2014/main" id="{40897FCB-3414-4FA1-A7F5-5DD9061153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2123" y="596030"/>
            <a:ext cx="229053" cy="190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6EBE3A2-63E6-42D3-9272-D101F42A0EA1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3817789" y="1807973"/>
            <a:ext cx="10427" cy="452559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864692EE-CEAD-4B22-9FDF-F9FB3F8437EA}"/>
              </a:ext>
            </a:extLst>
          </p:cNvPr>
          <p:cNvSpPr/>
          <p:nvPr/>
        </p:nvSpPr>
        <p:spPr>
          <a:xfrm>
            <a:off x="3836003" y="4312677"/>
            <a:ext cx="1607281" cy="554173"/>
          </a:xfrm>
          <a:prstGeom prst="rect">
            <a:avLst/>
          </a:prstGeom>
          <a:solidFill>
            <a:srgbClr val="0070C0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i="1" dirty="0">
                <a:solidFill>
                  <a:srgbClr val="FFC000"/>
                </a:solidFill>
              </a:rPr>
              <a:t>IF</a:t>
            </a:r>
            <a:r>
              <a:rPr lang="fr-FR" sz="1100" i="1" dirty="0">
                <a:solidFill>
                  <a:srgbClr val="FFC000"/>
                </a:solidFill>
              </a:rPr>
              <a:t> an application for authorisation </a:t>
            </a:r>
            <a:r>
              <a:rPr lang="fr-FR" sz="1100" i="1" dirty="0" err="1">
                <a:solidFill>
                  <a:srgbClr val="FFC000"/>
                </a:solidFill>
              </a:rPr>
              <a:t>was</a:t>
            </a:r>
            <a:r>
              <a:rPr lang="fr-FR" sz="1100" i="1" dirty="0">
                <a:solidFill>
                  <a:srgbClr val="FFC000"/>
                </a:solidFill>
              </a:rPr>
              <a:t> </a:t>
            </a:r>
            <a:r>
              <a:rPr lang="fr-FR" sz="1100" i="1" dirty="0" err="1">
                <a:solidFill>
                  <a:srgbClr val="FFC000"/>
                </a:solidFill>
              </a:rPr>
              <a:t>submitted</a:t>
            </a:r>
            <a:r>
              <a:rPr lang="fr-FR" sz="1100" i="1" dirty="0">
                <a:solidFill>
                  <a:srgbClr val="FFC000"/>
                </a:solidFill>
              </a:rPr>
              <a:t>  </a:t>
            </a:r>
            <a:r>
              <a:rPr lang="fr-FR" sz="1100" i="1" dirty="0">
                <a:solidFill>
                  <a:srgbClr val="FFC000"/>
                </a:solidFill>
                <a:sym typeface="Wingdings" panose="05000000000000000000" pitchFamily="2" charset="2"/>
              </a:rPr>
              <a:t></a:t>
            </a:r>
            <a:endParaRPr lang="fr-FR" sz="1100" i="1" dirty="0">
              <a:solidFill>
                <a:srgbClr val="FFC000"/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F1A5FAF-0685-4219-8F47-8FB90EF61B28}"/>
              </a:ext>
            </a:extLst>
          </p:cNvPr>
          <p:cNvSpPr txBox="1"/>
          <p:nvPr/>
        </p:nvSpPr>
        <p:spPr>
          <a:xfrm>
            <a:off x="1187624" y="5408056"/>
            <a:ext cx="2636807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LU" sz="1000" dirty="0">
                <a:latin typeface="+mj-lt"/>
                <a:sym typeface="Wingdings" panose="05000000000000000000" pitchFamily="2" charset="2"/>
              </a:rPr>
              <a:t></a:t>
            </a:r>
            <a:r>
              <a:rPr lang="fr-LU" sz="1000" dirty="0">
                <a:latin typeface="+mj-lt"/>
              </a:rPr>
              <a:t> BP </a:t>
            </a:r>
            <a:r>
              <a:rPr lang="fr-LU" sz="1000" dirty="0" err="1">
                <a:latin typeface="+mj-lt"/>
              </a:rPr>
              <a:t>appears</a:t>
            </a:r>
            <a:r>
              <a:rPr lang="fr-LU" sz="1000" dirty="0">
                <a:latin typeface="+mj-lt"/>
              </a:rPr>
              <a:t> on the </a:t>
            </a:r>
            <a:r>
              <a:rPr lang="fr-LU" sz="1000" dirty="0" err="1">
                <a:latin typeface="+mj-lt"/>
              </a:rPr>
              <a:t>list</a:t>
            </a:r>
            <a:r>
              <a:rPr lang="fr-LU" sz="1000" dirty="0">
                <a:latin typeface="+mj-lt"/>
              </a:rPr>
              <a:t> of </a:t>
            </a:r>
            <a:r>
              <a:rPr lang="fr-LU" sz="1000" dirty="0" err="1">
                <a:latin typeface="+mj-lt"/>
              </a:rPr>
              <a:t>notified</a:t>
            </a:r>
            <a:r>
              <a:rPr lang="fr-LU" sz="1000" dirty="0">
                <a:latin typeface="+mj-lt"/>
              </a:rPr>
              <a:t> </a:t>
            </a:r>
            <a:r>
              <a:rPr lang="fr-LU" sz="1000" dirty="0" err="1">
                <a:latin typeface="+mj-lt"/>
              </a:rPr>
              <a:t>BPs</a:t>
            </a:r>
            <a:r>
              <a:rPr lang="fr-LU" sz="1000" dirty="0">
                <a:latin typeface="+mj-lt"/>
              </a:rPr>
              <a:t> in LU</a:t>
            </a:r>
            <a:endParaRPr lang="en-US" sz="1000" dirty="0">
              <a:latin typeface="+mj-lt"/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12D913B7-6B7D-424F-B492-25774383FA86}"/>
              </a:ext>
            </a:extLst>
          </p:cNvPr>
          <p:cNvCxnSpPr>
            <a:cxnSpLocks/>
          </p:cNvCxnSpPr>
          <p:nvPr/>
        </p:nvCxnSpPr>
        <p:spPr>
          <a:xfrm>
            <a:off x="3923928" y="4866850"/>
            <a:ext cx="0" cy="661059"/>
          </a:xfrm>
          <a:prstGeom prst="straightConnector1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04C4BDF-F396-4AB0-9CCA-C49E13AA7686}"/>
              </a:ext>
            </a:extLst>
          </p:cNvPr>
          <p:cNvCxnSpPr/>
          <p:nvPr/>
        </p:nvCxnSpPr>
        <p:spPr>
          <a:xfrm>
            <a:off x="7164288" y="4773954"/>
            <a:ext cx="0" cy="88032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B1336498-B4D0-4FF9-B960-8092997C281C}"/>
              </a:ext>
            </a:extLst>
          </p:cNvPr>
          <p:cNvCxnSpPr>
            <a:cxnSpLocks/>
          </p:cNvCxnSpPr>
          <p:nvPr/>
        </p:nvCxnSpPr>
        <p:spPr>
          <a:xfrm flipH="1">
            <a:off x="6986426" y="5654277"/>
            <a:ext cx="17786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69" name="Straight Arrow Connector 7168">
            <a:extLst>
              <a:ext uri="{FF2B5EF4-FFF2-40B4-BE49-F238E27FC236}">
                <a16:creationId xmlns:a16="http://schemas.microsoft.com/office/drawing/2014/main" id="{8C1B1EC9-9008-483A-8158-DE9007E59C58}"/>
              </a:ext>
            </a:extLst>
          </p:cNvPr>
          <p:cNvCxnSpPr/>
          <p:nvPr/>
        </p:nvCxnSpPr>
        <p:spPr>
          <a:xfrm>
            <a:off x="7164288" y="4773954"/>
            <a:ext cx="187214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77" name="Straight Connector 7176">
            <a:extLst>
              <a:ext uri="{FF2B5EF4-FFF2-40B4-BE49-F238E27FC236}">
                <a16:creationId xmlns:a16="http://schemas.microsoft.com/office/drawing/2014/main" id="{F02F5380-53F2-406F-88C7-A0ABF3E34FB7}"/>
              </a:ext>
            </a:extLst>
          </p:cNvPr>
          <p:cNvCxnSpPr>
            <a:cxnSpLocks/>
            <a:stCxn id="88" idx="3"/>
          </p:cNvCxnSpPr>
          <p:nvPr/>
        </p:nvCxnSpPr>
        <p:spPr>
          <a:xfrm>
            <a:off x="3481264" y="6333563"/>
            <a:ext cx="34695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7CA8F69D-8B98-4ED3-A6C0-6C31C361F30A}"/>
              </a:ext>
            </a:extLst>
          </p:cNvPr>
          <p:cNvCxnSpPr/>
          <p:nvPr/>
        </p:nvCxnSpPr>
        <p:spPr>
          <a:xfrm>
            <a:off x="3736714" y="5527909"/>
            <a:ext cx="187214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3" name="Rectangle 7182">
            <a:extLst>
              <a:ext uri="{FF2B5EF4-FFF2-40B4-BE49-F238E27FC236}">
                <a16:creationId xmlns:a16="http://schemas.microsoft.com/office/drawing/2014/main" id="{B555A157-9105-465F-BC7C-3316A3368BF0}"/>
              </a:ext>
            </a:extLst>
          </p:cNvPr>
          <p:cNvSpPr/>
          <p:nvPr/>
        </p:nvSpPr>
        <p:spPr>
          <a:xfrm>
            <a:off x="4269978" y="2212273"/>
            <a:ext cx="4324753" cy="504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baseline="30000" dirty="0">
                <a:solidFill>
                  <a:srgbClr val="FF0000"/>
                </a:solidFill>
              </a:rPr>
              <a:t>1</a:t>
            </a:r>
            <a:r>
              <a:rPr lang="en-US" sz="1000" dirty="0">
                <a:solidFill>
                  <a:srgbClr val="FF0000"/>
                </a:solidFill>
              </a:rPr>
              <a:t> </a:t>
            </a:r>
            <a:r>
              <a:rPr lang="en-US" sz="1000" i="1" dirty="0">
                <a:solidFill>
                  <a:srgbClr val="FF0000"/>
                </a:solidFill>
              </a:rPr>
              <a:t>The date of approval for an active substance/PT combination is published in the official journal of the EU – also check ECHA’s webpage:</a:t>
            </a:r>
          </a:p>
          <a:p>
            <a:pPr algn="ctr"/>
            <a:r>
              <a:rPr lang="en-US" sz="1000" i="1" dirty="0">
                <a:solidFill>
                  <a:srgbClr val="FF0000"/>
                </a:solidFill>
              </a:rPr>
              <a:t>https://echa.europa.eu/fr/information-on-chemicals/biocidal-active-substances</a:t>
            </a:r>
          </a:p>
        </p:txBody>
      </p:sp>
      <p:sp>
        <p:nvSpPr>
          <p:cNvPr id="7184" name="TextBox 7183">
            <a:extLst>
              <a:ext uri="{FF2B5EF4-FFF2-40B4-BE49-F238E27FC236}">
                <a16:creationId xmlns:a16="http://schemas.microsoft.com/office/drawing/2014/main" id="{E7ED00E1-095F-4995-9D6E-7D824F1F8D01}"/>
              </a:ext>
            </a:extLst>
          </p:cNvPr>
          <p:cNvSpPr txBox="1"/>
          <p:nvPr/>
        </p:nvSpPr>
        <p:spPr>
          <a:xfrm>
            <a:off x="1019905" y="2201622"/>
            <a:ext cx="18722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/>
              <a:t>Example: Ethanol in PT1</a:t>
            </a:r>
          </a:p>
        </p:txBody>
      </p:sp>
      <p:sp>
        <p:nvSpPr>
          <p:cNvPr id="81" name="Left-Right Arrow Callout 80"/>
          <p:cNvSpPr/>
          <p:nvPr/>
        </p:nvSpPr>
        <p:spPr>
          <a:xfrm rot="16200000">
            <a:off x="2995388" y="2064438"/>
            <a:ext cx="1644803" cy="1940472"/>
          </a:xfrm>
          <a:prstGeom prst="leftRightArrowCallout">
            <a:avLst>
              <a:gd name="adj1" fmla="val 6263"/>
              <a:gd name="adj2" fmla="val 10599"/>
              <a:gd name="adj3" fmla="val 11122"/>
              <a:gd name="adj4" fmla="val 15013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36000" tIns="36000" rIns="36000" bIns="36000" rtlCol="0" anchor="ctr"/>
          <a:lstStyle/>
          <a:p>
            <a:pPr algn="ctr"/>
            <a:r>
              <a:rPr lang="en-US" sz="1600" b="1" dirty="0">
                <a:solidFill>
                  <a:srgbClr val="FF0000"/>
                </a:solidFill>
              </a:rPr>
              <a:t>“Date of approval </a:t>
            </a:r>
            <a:r>
              <a:rPr lang="en-US" sz="1600" b="1" baseline="30000" dirty="0">
                <a:solidFill>
                  <a:srgbClr val="FF0000"/>
                </a:solidFill>
              </a:rPr>
              <a:t>1</a:t>
            </a:r>
            <a:r>
              <a:rPr lang="en-US" sz="1600" b="1" dirty="0">
                <a:solidFill>
                  <a:srgbClr val="FF0000"/>
                </a:solidFill>
              </a:rPr>
              <a:t>”</a:t>
            </a:r>
            <a:endParaRPr lang="fr-FR" sz="1600" dirty="0">
              <a:solidFill>
                <a:srgbClr val="FF0000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107503" y="3284984"/>
            <a:ext cx="8928991" cy="33839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For the </a:t>
            </a:r>
            <a:r>
              <a:rPr lang="fr-FR" sz="1600" b="1" dirty="0" err="1">
                <a:solidFill>
                  <a:schemeClr val="tx1"/>
                </a:solidFill>
              </a:rPr>
              <a:t>placing</a:t>
            </a:r>
            <a:r>
              <a:rPr lang="fr-FR" sz="1600" b="1" dirty="0">
                <a:solidFill>
                  <a:schemeClr val="tx1"/>
                </a:solidFill>
              </a:rPr>
              <a:t> on the </a:t>
            </a:r>
            <a:r>
              <a:rPr lang="fr-FR" sz="1600" b="1" dirty="0" err="1">
                <a:solidFill>
                  <a:schemeClr val="tx1"/>
                </a:solidFill>
              </a:rPr>
              <a:t>market</a:t>
            </a:r>
            <a:r>
              <a:rPr lang="fr-FR" sz="1600" b="1" dirty="0">
                <a:solidFill>
                  <a:schemeClr val="tx1"/>
                </a:solidFill>
              </a:rPr>
              <a:t> of a BP in LU </a:t>
            </a:r>
            <a:r>
              <a:rPr lang="fr-FR" sz="1600" b="1" dirty="0" err="1">
                <a:solidFill>
                  <a:schemeClr val="tx1"/>
                </a:solidFill>
              </a:rPr>
              <a:t>with</a:t>
            </a:r>
            <a:r>
              <a:rPr lang="fr-FR" sz="1600" b="1" dirty="0">
                <a:solidFill>
                  <a:schemeClr val="tx1"/>
                </a:solidFill>
              </a:rPr>
              <a:t> one PT and </a:t>
            </a:r>
            <a:r>
              <a:rPr lang="fr-FR" sz="1600" b="1" dirty="0" err="1">
                <a:solidFill>
                  <a:schemeClr val="tx1"/>
                </a:solidFill>
              </a:rPr>
              <a:t>containing</a:t>
            </a:r>
            <a:r>
              <a:rPr lang="fr-FR" sz="1600" b="1" dirty="0">
                <a:solidFill>
                  <a:schemeClr val="tx1"/>
                </a:solidFill>
              </a:rPr>
              <a:t> one a.s. :</a:t>
            </a:r>
          </a:p>
        </p:txBody>
      </p:sp>
      <p:pic>
        <p:nvPicPr>
          <p:cNvPr id="96" name="Picture 95" descr="C:\Users\dummy\AppData\Local\Microsoft\Windows\Temporary Internet Files\Content.IE5\FFF4Z5PK\MC900389548[1].wmf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147" y="3411541"/>
            <a:ext cx="376416" cy="445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10" descr="https://upload.wikimedia.org/wikipedia/commons/thumb/3/38/Civil_Ensign_of_Luxembourg.svg/2000px-Civil_Ensign_of_Luxembourg.svg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535" y="3561120"/>
            <a:ext cx="354013" cy="25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648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9049"/>
    </mc:Choice>
    <mc:Fallback xmlns="">
      <p:transition spd="slow" advTm="14904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7" dur="indefinite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8" dur="indefinite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0" dur="indefinite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1" dur="indefinite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42" presetClass="path" presetSubtype="0" accel="38000" decel="62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0.19954 L 0.28004 -0.19907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93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10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7" presetClass="emph" presetSubtype="0" repeatCount="2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9" dur="500" autoRev="1" fill="remove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0" dur="500" autoRev="1" fill="remove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1" dur="500" autoRev="1" fill="remove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500" autoRev="1" fill="remove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000"/>
                            </p:stCondLst>
                            <p:childTnLst>
                              <p:par>
                                <p:cTn id="7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mph" presetSubtype="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1000" tmFilter="0, 0; .2, .5; .8, .5; 1, 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1" dur="500" autoRev="1" fill="hold"/>
                                        <p:tgtEl>
                                          <p:spTgt spid="8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10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000"/>
                            </p:stCondLst>
                            <p:childTnLst>
                              <p:par>
                                <p:cTn id="1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4" presetID="27" presetClass="emph" presetSubtype="0" repeatCount="200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5" dur="500" autoRev="1" fill="remove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6" dur="500" autoRev="1" fill="remove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7" dur="500" autoRev="1" fill="remove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" dur="500" autoRev="1" fill="remove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0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1" dur="indefinite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3500"/>
                            </p:stCondLst>
                            <p:childTnLst>
                              <p:par>
                                <p:cTn id="15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 animBg="1"/>
      <p:bldP spid="99" grpId="0" animBg="1"/>
      <p:bldP spid="68" grpId="0" animBg="1"/>
      <p:bldP spid="71" grpId="0" animBg="1"/>
      <p:bldP spid="72" grpId="0" animBg="1"/>
      <p:bldP spid="78" grpId="0" animBg="1"/>
      <p:bldP spid="78" grpId="1" animBg="1"/>
      <p:bldP spid="80" grpId="0" animBg="1"/>
      <p:bldP spid="94" grpId="0" animBg="1"/>
      <p:bldP spid="98" grpId="0" animBg="1"/>
      <p:bldP spid="98" grpId="1" animBg="1"/>
      <p:bldP spid="31" grpId="0" animBg="1"/>
      <p:bldP spid="88" grpId="0" animBg="1"/>
      <p:bldP spid="33" grpId="0" animBg="1"/>
      <p:bldP spid="5" grpId="0" animBg="1"/>
      <p:bldP spid="37" grpId="0" animBg="1"/>
      <p:bldP spid="39" grpId="0" animBg="1"/>
      <p:bldP spid="39" grpId="1" animBg="1"/>
      <p:bldP spid="7183" grpId="0"/>
      <p:bldP spid="81" grpId="0" animBg="1"/>
      <p:bldP spid="81" grpId="1" animBg="1"/>
      <p:bldP spid="9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2093" y="150003"/>
            <a:ext cx="8191822" cy="342845"/>
          </a:xfrm>
        </p:spPr>
        <p:txBody>
          <a:bodyPr>
            <a:normAutofit fontScale="90000"/>
          </a:bodyPr>
          <a:lstStyle/>
          <a:p>
            <a:r>
              <a:rPr lang="fr-FR" sz="1800" b="1" dirty="0"/>
              <a:t>Timing – if a BP </a:t>
            </a:r>
            <a:r>
              <a:rPr lang="fr-FR" sz="1800" b="1" dirty="0" err="1"/>
              <a:t>contains</a:t>
            </a:r>
            <a:r>
              <a:rPr lang="fr-FR" sz="1800" b="1" dirty="0"/>
              <a:t> more </a:t>
            </a:r>
            <a:r>
              <a:rPr lang="fr-FR" sz="1800" b="1" dirty="0" err="1"/>
              <a:t>than</a:t>
            </a:r>
            <a:r>
              <a:rPr lang="fr-FR" sz="1800" b="1" dirty="0"/>
              <a:t> 1 active substance and/or </a:t>
            </a:r>
            <a:r>
              <a:rPr lang="fr-FR" sz="1800" b="1" dirty="0" err="1"/>
              <a:t>is</a:t>
            </a:r>
            <a:r>
              <a:rPr lang="fr-FR" sz="1800" b="1" dirty="0"/>
              <a:t> </a:t>
            </a:r>
            <a:r>
              <a:rPr lang="fr-FR" sz="1800" b="1" dirty="0" err="1"/>
              <a:t>used</a:t>
            </a:r>
            <a:r>
              <a:rPr lang="fr-FR" sz="1800" b="1" dirty="0"/>
              <a:t> </a:t>
            </a:r>
            <a:r>
              <a:rPr lang="fr-FR" sz="1800" b="1" dirty="0" err="1"/>
              <a:t>under</a:t>
            </a:r>
            <a:r>
              <a:rPr lang="fr-FR" sz="1800" b="1" dirty="0"/>
              <a:t> more </a:t>
            </a:r>
            <a:r>
              <a:rPr lang="fr-FR" sz="1800" b="1" dirty="0" err="1"/>
              <a:t>than</a:t>
            </a:r>
            <a:r>
              <a:rPr lang="fr-FR" sz="1800" b="1" dirty="0"/>
              <a:t> one PT</a:t>
            </a:r>
            <a:endParaRPr lang="en-US" sz="1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9675EF-14CD-4ED8-B4FA-515528AC52E1}" type="slidenum">
              <a:rPr lang="fr-CH" smtClean="0"/>
              <a:pPr>
                <a:defRPr/>
              </a:pPr>
              <a:t>3</a:t>
            </a:fld>
            <a:endParaRPr lang="fr-CH" dirty="0"/>
          </a:p>
        </p:txBody>
      </p:sp>
      <p:sp>
        <p:nvSpPr>
          <p:cNvPr id="67" name="Rectangle 66"/>
          <p:cNvSpPr/>
          <p:nvPr/>
        </p:nvSpPr>
        <p:spPr>
          <a:xfrm>
            <a:off x="179511" y="1221762"/>
            <a:ext cx="8856986" cy="2272842"/>
          </a:xfrm>
          <a:prstGeom prst="rect">
            <a:avLst/>
          </a:prstGeom>
          <a:solidFill>
            <a:srgbClr val="F9A307">
              <a:alpha val="2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971599" y="1592796"/>
            <a:ext cx="2838401" cy="252028"/>
          </a:xfrm>
          <a:prstGeom prst="rect">
            <a:avLst/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7030A0"/>
                </a:solidFill>
                <a:latin typeface="+mj-lt"/>
              </a:rPr>
              <a:t>Evaluation in PT 1</a:t>
            </a:r>
          </a:p>
        </p:txBody>
      </p:sp>
      <p:sp>
        <p:nvSpPr>
          <p:cNvPr id="70" name="Rectangle 69"/>
          <p:cNvSpPr/>
          <p:nvPr/>
        </p:nvSpPr>
        <p:spPr>
          <a:xfrm>
            <a:off x="107503" y="1213569"/>
            <a:ext cx="819306" cy="956556"/>
          </a:xfrm>
          <a:prstGeom prst="rect">
            <a:avLst/>
          </a:prstGeom>
          <a:solidFill>
            <a:srgbClr val="FFCC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7030A0"/>
                </a:solidFill>
              </a:rPr>
              <a:t>SA 1</a:t>
            </a:r>
          </a:p>
          <a:p>
            <a:pPr algn="ctr"/>
            <a:r>
              <a:rPr lang="fr-FR" sz="900" dirty="0">
                <a:solidFill>
                  <a:srgbClr val="7030A0"/>
                </a:solidFill>
              </a:rPr>
              <a:t>(isopropanol)</a:t>
            </a:r>
          </a:p>
        </p:txBody>
      </p:sp>
      <p:pic>
        <p:nvPicPr>
          <p:cNvPr id="8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786" y="1221762"/>
            <a:ext cx="270000" cy="22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8" name="TextBox 87"/>
          <p:cNvSpPr txBox="1"/>
          <p:nvPr/>
        </p:nvSpPr>
        <p:spPr>
          <a:xfrm>
            <a:off x="1403648" y="4725144"/>
            <a:ext cx="6264694" cy="738664"/>
          </a:xfrm>
          <a:prstGeom prst="rect">
            <a:avLst/>
          </a:prstGeom>
          <a:noFill/>
          <a:ln w="635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LU" sz="1400" i="1" dirty="0" err="1"/>
              <a:t>When</a:t>
            </a:r>
            <a:r>
              <a:rPr lang="fr-LU" sz="1400" i="1" dirty="0"/>
              <a:t> </a:t>
            </a:r>
            <a:r>
              <a:rPr lang="fr-LU" sz="1400" i="1" dirty="0" err="1"/>
              <a:t>will</a:t>
            </a:r>
            <a:r>
              <a:rPr lang="fr-LU" sz="1400" i="1" dirty="0"/>
              <a:t> the national </a:t>
            </a:r>
            <a:r>
              <a:rPr lang="fr-LU" sz="1400" i="1" dirty="0" err="1"/>
              <a:t>transitional</a:t>
            </a:r>
            <a:r>
              <a:rPr lang="fr-LU" sz="1400" i="1" dirty="0"/>
              <a:t> </a:t>
            </a:r>
            <a:r>
              <a:rPr lang="fr-LU" sz="1400" i="1" dirty="0" err="1"/>
              <a:t>period</a:t>
            </a:r>
            <a:r>
              <a:rPr lang="fr-LU" sz="1400" i="1" dirty="0"/>
              <a:t> end?</a:t>
            </a:r>
          </a:p>
          <a:p>
            <a:pPr algn="ctr"/>
            <a:r>
              <a:rPr lang="fr-LU" sz="1400" i="1" dirty="0" err="1"/>
              <a:t>Until</a:t>
            </a:r>
            <a:r>
              <a:rPr lang="fr-LU" sz="1400" i="1" dirty="0"/>
              <a:t> </a:t>
            </a:r>
            <a:r>
              <a:rPr lang="fr-LU" sz="1400" i="1" dirty="0" err="1"/>
              <a:t>when</a:t>
            </a:r>
            <a:r>
              <a:rPr lang="fr-LU" sz="1400" i="1" dirty="0"/>
              <a:t> can I </a:t>
            </a:r>
            <a:r>
              <a:rPr lang="fr-LU" sz="1400" i="1" dirty="0" err="1"/>
              <a:t>notify</a:t>
            </a:r>
            <a:r>
              <a:rPr lang="fr-LU" sz="1400" i="1" dirty="0"/>
              <a:t> </a:t>
            </a:r>
            <a:r>
              <a:rPr lang="fr-LU" sz="1400" i="1" dirty="0" err="1"/>
              <a:t>BPs</a:t>
            </a:r>
            <a:r>
              <a:rPr lang="fr-LU" sz="1400" i="1" dirty="0"/>
              <a:t>? </a:t>
            </a:r>
          </a:p>
          <a:p>
            <a:pPr algn="ctr"/>
            <a:r>
              <a:rPr lang="fr-LU" sz="1400" i="1" dirty="0" err="1"/>
              <a:t>When</a:t>
            </a:r>
            <a:r>
              <a:rPr lang="fr-LU" sz="1400" i="1" dirty="0"/>
              <a:t> do I </a:t>
            </a:r>
            <a:r>
              <a:rPr lang="fr-LU" sz="1400" i="1" dirty="0" err="1"/>
              <a:t>need</a:t>
            </a:r>
            <a:r>
              <a:rPr lang="fr-LU" sz="1400" i="1" dirty="0"/>
              <a:t> to </a:t>
            </a:r>
            <a:r>
              <a:rPr lang="fr-LU" sz="1400" i="1" dirty="0" err="1"/>
              <a:t>submit</a:t>
            </a:r>
            <a:r>
              <a:rPr lang="fr-LU" sz="1400" i="1" dirty="0"/>
              <a:t> an application for BPR autorisation of </a:t>
            </a:r>
            <a:r>
              <a:rPr lang="fr-LU" sz="1400" i="1" dirty="0" err="1"/>
              <a:t>those</a:t>
            </a:r>
            <a:r>
              <a:rPr lang="fr-LU" sz="1400" i="1" dirty="0"/>
              <a:t> </a:t>
            </a:r>
            <a:r>
              <a:rPr lang="fr-LU" sz="1400" i="1" dirty="0" err="1"/>
              <a:t>BPs</a:t>
            </a:r>
            <a:r>
              <a:rPr lang="fr-LU" sz="1400" i="1" dirty="0"/>
              <a:t>?</a:t>
            </a:r>
            <a:endParaRPr lang="en-US" sz="1400" i="1" dirty="0"/>
          </a:p>
        </p:txBody>
      </p:sp>
      <p:sp>
        <p:nvSpPr>
          <p:cNvPr id="92" name="Up Arrow 91"/>
          <p:cNvSpPr/>
          <p:nvPr/>
        </p:nvSpPr>
        <p:spPr>
          <a:xfrm>
            <a:off x="3685430" y="2398923"/>
            <a:ext cx="223513" cy="1095681"/>
          </a:xfrm>
          <a:prstGeom prst="upArrow">
            <a:avLst/>
          </a:prstGeom>
          <a:solidFill>
            <a:schemeClr val="accent4"/>
          </a:solidFill>
          <a:ln w="31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Up Arrow Callout 2"/>
          <p:cNvSpPr/>
          <p:nvPr/>
        </p:nvSpPr>
        <p:spPr>
          <a:xfrm>
            <a:off x="2046103" y="1848580"/>
            <a:ext cx="3547113" cy="467205"/>
          </a:xfrm>
          <a:prstGeom prst="upArrow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“Date of approval” in PT1</a:t>
            </a:r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958786" y="2624992"/>
            <a:ext cx="4291374" cy="252028"/>
          </a:xfrm>
          <a:prstGeom prst="rect">
            <a:avLst/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0070C0"/>
                </a:solidFill>
                <a:latin typeface="+mj-lt"/>
              </a:rPr>
              <a:t>Evaluation in PT 1</a:t>
            </a:r>
          </a:p>
        </p:txBody>
      </p:sp>
      <p:sp>
        <p:nvSpPr>
          <p:cNvPr id="39" name="Rectangle 38"/>
          <p:cNvSpPr/>
          <p:nvPr/>
        </p:nvSpPr>
        <p:spPr>
          <a:xfrm>
            <a:off x="107503" y="2245765"/>
            <a:ext cx="806493" cy="956556"/>
          </a:xfrm>
          <a:prstGeom prst="rect">
            <a:avLst/>
          </a:prstGeom>
          <a:solidFill>
            <a:srgbClr val="FFCC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0070C0"/>
                </a:solidFill>
              </a:rPr>
              <a:t>SA 2</a:t>
            </a:r>
          </a:p>
          <a:p>
            <a:pPr algn="ctr"/>
            <a:r>
              <a:rPr lang="fr-FR" sz="800" dirty="0">
                <a:solidFill>
                  <a:srgbClr val="0070C0"/>
                </a:solidFill>
              </a:rPr>
              <a:t>(</a:t>
            </a:r>
            <a:r>
              <a:rPr lang="fr-FR" sz="800" dirty="0" err="1">
                <a:solidFill>
                  <a:srgbClr val="0070C0"/>
                </a:solidFill>
              </a:rPr>
              <a:t>ethanol</a:t>
            </a:r>
            <a:r>
              <a:rPr lang="fr-FR" sz="800" dirty="0">
                <a:solidFill>
                  <a:srgbClr val="0070C0"/>
                </a:solidFill>
              </a:rPr>
              <a:t>)</a:t>
            </a:r>
          </a:p>
        </p:txBody>
      </p:sp>
      <p:sp>
        <p:nvSpPr>
          <p:cNvPr id="42" name="Up Arrow Callout 41"/>
          <p:cNvSpPr/>
          <p:nvPr/>
        </p:nvSpPr>
        <p:spPr>
          <a:xfrm>
            <a:off x="3599549" y="2863340"/>
            <a:ext cx="3301221" cy="438229"/>
          </a:xfrm>
          <a:prstGeom prst="upArrow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“Date of approval” in PT1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403648" y="5643693"/>
            <a:ext cx="6264694" cy="646331"/>
          </a:xfrm>
          <a:prstGeom prst="rect">
            <a:avLst/>
          </a:prstGeom>
          <a:noFill/>
          <a:ln w="635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LU" b="1" dirty="0">
                <a:sym typeface="Wingdings" panose="05000000000000000000" pitchFamily="2" charset="2"/>
              </a:rPr>
              <a:t> </a:t>
            </a:r>
            <a:r>
              <a:rPr lang="fr-LU" b="1" dirty="0" err="1">
                <a:sym typeface="Wingdings" panose="05000000000000000000" pitchFamily="2" charset="2"/>
              </a:rPr>
              <a:t>Until</a:t>
            </a:r>
            <a:r>
              <a:rPr lang="fr-LU" b="1" dirty="0">
                <a:sym typeface="Wingdings" panose="05000000000000000000" pitchFamily="2" charset="2"/>
              </a:rPr>
              <a:t>/At the d</a:t>
            </a:r>
            <a:r>
              <a:rPr lang="fr-LU" b="1" dirty="0"/>
              <a:t>ate of </a:t>
            </a:r>
            <a:r>
              <a:rPr lang="fr-LU" b="1" dirty="0" err="1"/>
              <a:t>approval</a:t>
            </a:r>
            <a:r>
              <a:rPr lang="fr-LU" b="1" dirty="0"/>
              <a:t> of the </a:t>
            </a:r>
            <a:r>
              <a:rPr lang="fr-LU" b="1" dirty="0">
                <a:solidFill>
                  <a:srgbClr val="C00000"/>
                </a:solidFill>
              </a:rPr>
              <a:t>last a.s. </a:t>
            </a:r>
            <a:r>
              <a:rPr lang="fr-LU" b="1" dirty="0"/>
              <a:t>for the </a:t>
            </a:r>
            <a:r>
              <a:rPr lang="fr-LU" b="1" dirty="0">
                <a:solidFill>
                  <a:srgbClr val="C00000"/>
                </a:solidFill>
              </a:rPr>
              <a:t>last </a:t>
            </a:r>
            <a:r>
              <a:rPr lang="fr-LU" b="1" dirty="0" err="1">
                <a:solidFill>
                  <a:srgbClr val="C00000"/>
                </a:solidFill>
              </a:rPr>
              <a:t>product</a:t>
            </a:r>
            <a:r>
              <a:rPr lang="fr-LU" b="1" dirty="0">
                <a:solidFill>
                  <a:srgbClr val="C00000"/>
                </a:solidFill>
              </a:rPr>
              <a:t>-type </a:t>
            </a:r>
            <a:r>
              <a:rPr lang="fr-LU" b="1" dirty="0"/>
              <a:t>relevant for the BP !</a:t>
            </a:r>
            <a:endParaRPr lang="en-US" dirty="0"/>
          </a:p>
        </p:txBody>
      </p:sp>
      <p:sp>
        <p:nvSpPr>
          <p:cNvPr id="46" name="Up Arrow 45"/>
          <p:cNvSpPr/>
          <p:nvPr/>
        </p:nvSpPr>
        <p:spPr>
          <a:xfrm>
            <a:off x="5026646" y="3256559"/>
            <a:ext cx="223513" cy="1095681"/>
          </a:xfrm>
          <a:prstGeom prst="upArrow">
            <a:avLst/>
          </a:prstGeom>
          <a:solidFill>
            <a:schemeClr val="accent4"/>
          </a:solidFill>
          <a:ln w="31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7" name="Up Arrow 46"/>
          <p:cNvSpPr/>
          <p:nvPr/>
        </p:nvSpPr>
        <p:spPr>
          <a:xfrm>
            <a:off x="5138402" y="3640638"/>
            <a:ext cx="223513" cy="1095681"/>
          </a:xfrm>
          <a:prstGeom prst="upArrow">
            <a:avLst/>
          </a:prstGeom>
          <a:solidFill>
            <a:schemeClr val="accent4"/>
          </a:solidFill>
          <a:ln w="31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BAC1CCE-B8BC-40EF-B8A5-D7E42DBA1FED}"/>
              </a:ext>
            </a:extLst>
          </p:cNvPr>
          <p:cNvSpPr txBox="1"/>
          <p:nvPr/>
        </p:nvSpPr>
        <p:spPr>
          <a:xfrm>
            <a:off x="517156" y="769854"/>
            <a:ext cx="64807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Example: the BP is a </a:t>
            </a:r>
            <a:r>
              <a:rPr lang="en-US" sz="1200" i="1" dirty="0" err="1"/>
              <a:t>handdisinfectant</a:t>
            </a:r>
            <a:r>
              <a:rPr lang="en-US" sz="1200" i="1" dirty="0"/>
              <a:t> in PT1, containing the a.s. ethanol and isopropanol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87483177"/>
      </p:ext>
    </p:extLst>
  </p:cSld>
  <p:clrMapOvr>
    <a:masterClrMapping/>
  </p:clrMapOvr>
  <p:transition spd="slow" advTm="149049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42" presetClass="path" presetSubtype="0" repeatCount="indefinite" accel="50000" decel="50000" fill="hold" grpId="3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0191 -0.00324 L 0.15364 0.14709 " pathEditMode="relative" rAng="0" ptsTypes="AA">
                                      <p:cBhvr>
                                        <p:cTn id="35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78" y="7516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42" presetClass="path" presetSubtype="0" repeatCount="indefinite" accel="50000" decel="50000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2.22222E-6 3.16374E-6 L -0.13021 -0.13183 " pathEditMode="relative" rAng="0" ptsTypes="AA">
                                      <p:cBhvr>
                                        <p:cTn id="4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10" y="-65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88" grpId="0" animBg="1"/>
      <p:bldP spid="92" grpId="3" animBg="1"/>
      <p:bldP spid="92" grpId="4" animBg="1"/>
      <p:bldP spid="92" grpId="5" animBg="1"/>
      <p:bldP spid="3" grpId="0" animBg="1"/>
      <p:bldP spid="38" grpId="0" animBg="1"/>
      <p:bldP spid="42" grpId="0" animBg="1"/>
      <p:bldP spid="43" grpId="0" animBg="1"/>
      <p:bldP spid="46" grpId="0" animBg="1"/>
      <p:bldP spid="46" grpId="2" animBg="1"/>
      <p:bldP spid="46" grpId="3" animBg="1"/>
      <p:bldP spid="47" grpId="1" animBg="1"/>
      <p:bldP spid="47" grpId="2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0.1|6.3|11.4|3.9|10.7|3.3|21.7|9.2|7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0.1|6.3|11.4|3.9|10.7|3.3|21.7|9.2|7.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495</Words>
  <Application>Microsoft Office PowerPoint</Application>
  <PresentationFormat>On-screen Show (4:3)</PresentationFormat>
  <Paragraphs>62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Office Theme</vt:lpstr>
      <vt:lpstr>Link between active substance evaluation and regime for the placing on the market of biocidal products</vt:lpstr>
      <vt:lpstr>Transition between national regime &amp; BPR regime</vt:lpstr>
      <vt:lpstr>Timing – if a BP contains more than 1 active substance and/or is used under more than one PT</vt:lpstr>
    </vt:vector>
  </TitlesOfParts>
  <Company>CIE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Administrator</dc:creator>
  <cp:lastModifiedBy>Sophie Thinnes</cp:lastModifiedBy>
  <cp:revision>287</cp:revision>
  <cp:lastPrinted>2018-05-16T14:15:21Z</cp:lastPrinted>
  <dcterms:created xsi:type="dcterms:W3CDTF">2014-02-06T11:46:14Z</dcterms:created>
  <dcterms:modified xsi:type="dcterms:W3CDTF">2021-01-07T11:05:16Z</dcterms:modified>
</cp:coreProperties>
</file>