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16"/>
  </p:notesMasterIdLst>
  <p:sldIdLst>
    <p:sldId id="257" r:id="rId2"/>
    <p:sldId id="264" r:id="rId3"/>
    <p:sldId id="261" r:id="rId4"/>
    <p:sldId id="262" r:id="rId5"/>
    <p:sldId id="263" r:id="rId6"/>
    <p:sldId id="271" r:id="rId7"/>
    <p:sldId id="267" r:id="rId8"/>
    <p:sldId id="266" r:id="rId9"/>
    <p:sldId id="279" r:id="rId10"/>
    <p:sldId id="278" r:id="rId11"/>
    <p:sldId id="268" r:id="rId12"/>
    <p:sldId id="269" r:id="rId13"/>
    <p:sldId id="270" r:id="rId14"/>
    <p:sldId id="25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445"/>
    <a:srgbClr val="FFEAC6"/>
    <a:srgbClr val="F28C3E"/>
    <a:srgbClr val="D85424"/>
    <a:srgbClr val="6F884D"/>
    <a:srgbClr val="D67177"/>
    <a:srgbClr val="FB727B"/>
    <a:srgbClr val="EAE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542" autoAdjust="0"/>
  </p:normalViewPr>
  <p:slideViewPr>
    <p:cSldViewPr snapToGrid="0" snapToObjects="1">
      <p:cViewPr varScale="1">
        <p:scale>
          <a:sx n="100" d="100"/>
          <a:sy n="100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4989F-C3B2-8E4B-B1DE-2AC91DC592C3}" type="datetimeFigureOut">
              <a:rPr lang="fr-FR" smtClean="0"/>
              <a:t>14/02/2025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B6063-8CD0-DB4C-A154-F0FC245325F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49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B6063-8CD0-DB4C-A154-F0FC245325F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659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B6063-8CD0-DB4C-A154-F0FC245325F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48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Demnach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müssten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lediglich 17,98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Gew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.-% der Abfälle über die Sperrmüllabfuhr entsorgt werden. </a:t>
            </a:r>
          </a:p>
          <a:p>
            <a:r>
              <a:rPr lang="de-D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2020 waren es noch 35,7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Gew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.-%.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B6063-8CD0-DB4C-A154-F0FC245325F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540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B6063-8CD0-DB4C-A154-F0FC245325F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27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://www.gouvernement.lu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mwelt.lu/" TargetMode="External"/><Relationship Id="rId5" Type="http://schemas.openxmlformats.org/officeDocument/2006/relationships/hyperlink" Target="mailto:sandra.flammang@aev.etat.lu" TargetMode="External"/><Relationship Id="rId4" Type="http://schemas.openxmlformats.org/officeDocument/2006/relationships/hyperlink" Target="mailto:notification@aev.etat.lu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san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DC838D-1BBA-2648-8668-1657C459C7C5}"/>
              </a:ext>
            </a:extLst>
          </p:cNvPr>
          <p:cNvSpPr/>
          <p:nvPr userDrawn="1"/>
        </p:nvSpPr>
        <p:spPr>
          <a:xfrm>
            <a:off x="0" y="0"/>
            <a:ext cx="121843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EC3A902-8015-9248-B89F-69E46A63ADE9}"/>
              </a:ext>
            </a:extLst>
          </p:cNvPr>
          <p:cNvCxnSpPr/>
          <p:nvPr userDrawn="1"/>
        </p:nvCxnSpPr>
        <p:spPr>
          <a:xfrm>
            <a:off x="921856" y="3976936"/>
            <a:ext cx="559621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Graphique, graphisme, conception, typographie&#10;&#10;Description générée automatiquement">
            <a:extLst>
              <a:ext uri="{FF2B5EF4-FFF2-40B4-BE49-F238E27FC236}">
                <a16:creationId xmlns:a16="http://schemas.microsoft.com/office/drawing/2014/main" id="{3B97C23B-73DE-F3BB-2519-E9A3EE0989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1857" y="5355139"/>
            <a:ext cx="2532544" cy="791420"/>
          </a:xfrm>
          <a:prstGeom prst="rect">
            <a:avLst/>
          </a:prstGeom>
        </p:spPr>
      </p:pic>
      <p:pic>
        <p:nvPicPr>
          <p:cNvPr id="11" name="Image 10" descr="Une image contenant Graphique, cercle, graphisme, Caractère coloré&#10;&#10;Description générée automatiquement">
            <a:extLst>
              <a:ext uri="{FF2B5EF4-FFF2-40B4-BE49-F238E27FC236}">
                <a16:creationId xmlns:a16="http://schemas.microsoft.com/office/drawing/2014/main" id="{42D97982-9871-FA72-5BF8-B2D70C14C8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66793" y="-981721"/>
            <a:ext cx="4625537" cy="4625537"/>
          </a:xfrm>
          <a:prstGeom prst="rect">
            <a:avLst/>
          </a:prstGeom>
        </p:spPr>
      </p:pic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5024ABC9-9ABB-040C-1052-DDE315233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1855" y="2318253"/>
            <a:ext cx="7594183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4800"/>
            </a:lvl1pPr>
          </a:lstStyle>
          <a:p>
            <a:r>
              <a:rPr lang="fr-FR" dirty="0">
                <a:solidFill>
                  <a:schemeClr val="tx1"/>
                </a:solidFill>
              </a:rPr>
              <a:t>TITRE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POWERPOINT</a:t>
            </a: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4D01B786-3267-1CED-AAB6-749DD5782D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1856" y="4213950"/>
            <a:ext cx="3628110" cy="4041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fr-FR" dirty="0"/>
              <a:t>Date 01.10.2024</a:t>
            </a:r>
          </a:p>
        </p:txBody>
      </p:sp>
    </p:spTree>
    <p:extLst>
      <p:ext uri="{BB962C8B-B14F-4D97-AF65-F5344CB8AC3E}">
        <p14:creationId xmlns:p14="http://schemas.microsoft.com/office/powerpoint/2010/main" val="260689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F89C1F-64E2-1445-8E9D-8E799D8BE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1728" y="805351"/>
            <a:ext cx="8485883" cy="708978"/>
          </a:xfrm>
        </p:spPr>
        <p:txBody>
          <a:bodyPr lIns="0" tIns="0" rIns="0" bIns="0" anchor="t"/>
          <a:lstStyle>
            <a:lvl1pPr>
              <a:defRPr b="1" i="0">
                <a:latin typeface="Aptos Display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LU" dirty="0"/>
              <a:t>TITRE</a:t>
            </a:r>
            <a:endParaRPr lang="fr-FR" dirty="0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09923600-D181-5FD2-6FBC-97F94133A0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1728" y="366539"/>
            <a:ext cx="4215628" cy="31211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 i="0">
                <a:solidFill>
                  <a:schemeClr val="tx1"/>
                </a:solidFill>
                <a:latin typeface="Aptos Display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LU" dirty="0"/>
              <a:t>RUBRIQUE</a:t>
            </a:r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4E636C1E-E529-70AC-DE8D-93E47D62F5F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2338" y="1660874"/>
            <a:ext cx="9786937" cy="3536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020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9BE15CCE-99EB-39DB-772C-AEE594E21C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1728" y="1660874"/>
            <a:ext cx="4373562" cy="3536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CE11CE16-7BEB-2F4D-70FD-0D15BB0084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08028" y="1660874"/>
            <a:ext cx="4373562" cy="3536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EBC912F-EF19-1B45-D007-5E7418C5B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1728" y="805351"/>
            <a:ext cx="8485883" cy="708978"/>
          </a:xfrm>
        </p:spPr>
        <p:txBody>
          <a:bodyPr lIns="0" tIns="0" rIns="0" bIns="0" anchor="t"/>
          <a:lstStyle>
            <a:lvl1pPr>
              <a:defRPr b="1" i="0">
                <a:latin typeface="Aptos Display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LU" dirty="0"/>
              <a:t>TITRE</a:t>
            </a:r>
            <a:endParaRPr lang="fr-FR" dirty="0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AFFAA69C-06E0-2602-8750-7907A9C0A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1728" y="366539"/>
            <a:ext cx="4215628" cy="31211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 i="0">
                <a:solidFill>
                  <a:schemeClr val="tx1"/>
                </a:solidFill>
                <a:latin typeface="Aptos Display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LU" dirty="0"/>
              <a:t>RUBRIQUE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329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93FBBCD8-CB14-2F3F-BDA5-1AB717900AC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494814" y="1660874"/>
            <a:ext cx="5230335" cy="3536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5DFD83BB-BA89-EC5C-1B94-3189E4CAD3F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21728" y="1660874"/>
            <a:ext cx="4373562" cy="3536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EDBBD2C-38AB-061D-6024-ED0F10765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1728" y="805351"/>
            <a:ext cx="8485883" cy="708978"/>
          </a:xfrm>
        </p:spPr>
        <p:txBody>
          <a:bodyPr lIns="0" tIns="0" rIns="0" bIns="0" anchor="t"/>
          <a:lstStyle>
            <a:lvl1pPr>
              <a:defRPr b="1" i="0">
                <a:latin typeface="Aptos Display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LU" dirty="0"/>
              <a:t>TITRE</a:t>
            </a:r>
            <a:endParaRPr lang="fr-FR" dirty="0"/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087942E7-4DF5-2CD4-0323-D9D3D28BD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1728" y="366539"/>
            <a:ext cx="4215628" cy="31211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 i="0">
                <a:solidFill>
                  <a:schemeClr val="tx1"/>
                </a:solidFill>
                <a:latin typeface="Aptos Display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LU" dirty="0"/>
              <a:t>RUBRIQUE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12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F7C509B1-8324-84B7-F068-4C6673D5B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27" y="5019509"/>
            <a:ext cx="2864975" cy="57299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18F46D5-5DE8-AB2E-5CFD-EF3E150643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355" y="4397195"/>
            <a:ext cx="1244627" cy="124462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4319884-F784-4C25-284C-9881A313C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1728" y="805351"/>
            <a:ext cx="8485883" cy="708978"/>
          </a:xfrm>
        </p:spPr>
        <p:txBody>
          <a:bodyPr lIns="0" tIns="0" rIns="0" bIns="0" anchor="t"/>
          <a:lstStyle>
            <a:lvl1pPr>
              <a:defRPr b="1" i="0">
                <a:latin typeface="Aptos Display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LU" dirty="0"/>
              <a:t>CONTACT</a:t>
            </a:r>
            <a:endParaRPr lang="fr-FR" dirty="0"/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63A09AAD-7995-E85B-EF05-073C195FE96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21727" y="1660874"/>
            <a:ext cx="9100202" cy="2390382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indent="0" fontAlgn="t">
              <a:buNone/>
            </a:pPr>
            <a:r>
              <a:rPr lang="fr-CH" sz="2000" b="1" kern="100" dirty="0">
                <a:solidFill>
                  <a:srgbClr val="D755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Prénom Nom</a:t>
            </a:r>
            <a:br>
              <a:rPr lang="fr-CH" sz="2000" b="1" kern="100" dirty="0">
                <a:solidFill>
                  <a:srgbClr val="D755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r>
              <a:rPr lang="fr-FR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Unité permis et subsides – Transport et négoce de déchets</a:t>
            </a:r>
            <a:endParaRPr lang="en-US" sz="20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CH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Administration de l’environnement</a:t>
            </a:r>
            <a:br>
              <a:rPr lang="fr-CH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r>
              <a:rPr lang="fr-CH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1, avenue du </a:t>
            </a:r>
            <a:r>
              <a:rPr lang="fr-CH" sz="2000" kern="1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Rock’n’Roll</a:t>
            </a:r>
            <a:r>
              <a:rPr lang="fr-CH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. L-4361 Esch-sur-Alzette</a:t>
            </a:r>
            <a:endParaRPr lang="fr-CH" sz="2000" kern="100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000" u="sng" kern="100" dirty="0">
                <a:solidFill>
                  <a:srgbClr val="595959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notification@aev.etat.lu</a:t>
            </a:r>
            <a:r>
              <a:rPr lang="de-DE" sz="2000" u="sng" kern="100" dirty="0">
                <a:solidFill>
                  <a:srgbClr val="595959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de-DE" sz="2000" kern="1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aaaaaaa</a:t>
            </a:r>
            <a:r>
              <a:rPr lang="de-DE" sz="2000" kern="1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@aev.etat.lu</a:t>
            </a:r>
            <a:r>
              <a:rPr lang="de-DE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2000" u="sng" kern="100" dirty="0">
              <a:solidFill>
                <a:srgbClr val="595959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000" u="sng" kern="100" dirty="0">
                <a:solidFill>
                  <a:srgbClr val="D755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www.emwelt.lu</a:t>
            </a:r>
            <a:r>
              <a:rPr lang="en-US" sz="2000" kern="100" dirty="0">
                <a:solidFill>
                  <a:srgbClr val="D755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de-DE" sz="2000" b="1" kern="100" dirty="0">
                <a:solidFill>
                  <a:srgbClr val="D755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u="sng" kern="100" dirty="0">
                <a:solidFill>
                  <a:srgbClr val="595959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www.gouvernement.lu</a:t>
            </a:r>
            <a:r>
              <a:rPr lang="de-DE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0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5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BD66A31-5592-9C4F-BB7E-A8656C9A5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728" y="949893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556AE24-C911-304C-A6B6-ECEA8F3F5F91}"/>
              </a:ext>
            </a:extLst>
          </p:cNvPr>
          <p:cNvCxnSpPr>
            <a:cxnSpLocks/>
          </p:cNvCxnSpPr>
          <p:nvPr userDrawn="1"/>
        </p:nvCxnSpPr>
        <p:spPr>
          <a:xfrm>
            <a:off x="921728" y="6298785"/>
            <a:ext cx="978730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2D966C-6650-204F-B0A9-6E69787B4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727" y="2401139"/>
            <a:ext cx="10515599" cy="3775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9" name="Image 8" descr="Une image contenant Graphique, cercle, graphisme, Caractère coloré&#10;&#10;Description générée automatiquement">
            <a:extLst>
              <a:ext uri="{FF2B5EF4-FFF2-40B4-BE49-F238E27FC236}">
                <a16:creationId xmlns:a16="http://schemas.microsoft.com/office/drawing/2014/main" id="{39B6236C-5090-5BB8-3D96-332A95D2351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94401" y="5938270"/>
            <a:ext cx="709035" cy="709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864272-C17F-D238-615E-4F9614EF3153}"/>
              </a:ext>
            </a:extLst>
          </p:cNvPr>
          <p:cNvSpPr txBox="1"/>
          <p:nvPr userDrawn="1"/>
        </p:nvSpPr>
        <p:spPr>
          <a:xfrm>
            <a:off x="400594" y="630264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1400" b="1" dirty="0">
                <a:latin typeface="Aptos Display" panose="020B0004020202020204" pitchFamily="34" charset="0"/>
              </a:rPr>
              <a:t>Administration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232213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667" r:id="rId2"/>
    <p:sldLayoutId id="2147483719" r:id="rId3"/>
    <p:sldLayoutId id="2147483715" r:id="rId4"/>
    <p:sldLayoutId id="2147483718" r:id="rId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Aptos Display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D8542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 Display" panose="020B000402020202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D8542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 Display" panose="020B000402020202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D8542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 Display" panose="020B000402020202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D8542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Display" panose="020B000402020202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D8542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Display" panose="020B000402020202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andra.flammang@aev.etat.lu" TargetMode="External"/><Relationship Id="rId2" Type="http://schemas.openxmlformats.org/officeDocument/2006/relationships/hyperlink" Target="mailto:offall@aev.etat.lu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gouvernement.lu/" TargetMode="External"/><Relationship Id="rId4" Type="http://schemas.openxmlformats.org/officeDocument/2006/relationships/hyperlink" Target="http://www.emwelt.l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A618AD-B71D-D21B-54D5-4B3B46C5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Sperrmüllanalyse</a:t>
            </a:r>
            <a:r>
              <a:rPr lang="fr-FR" dirty="0"/>
              <a:t>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46D56B-4F77-FAED-2EAE-9DC3F7169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856" y="4213950"/>
            <a:ext cx="5649860" cy="404146"/>
          </a:xfrm>
        </p:spPr>
        <p:txBody>
          <a:bodyPr>
            <a:normAutofit/>
          </a:bodyPr>
          <a:lstStyle/>
          <a:p>
            <a:r>
              <a:rPr lang="fr-FR" sz="1600" dirty="0"/>
              <a:t>Analyse </a:t>
            </a:r>
            <a:r>
              <a:rPr lang="fr-FR" sz="1600" dirty="0" err="1"/>
              <a:t>durchgeführt</a:t>
            </a:r>
            <a:r>
              <a:rPr lang="fr-FR" sz="1600" dirty="0"/>
              <a:t> von Eco-Conseil </a:t>
            </a:r>
            <a:r>
              <a:rPr lang="fr-FR" sz="1600" dirty="0" err="1"/>
              <a:t>s.à</a:t>
            </a:r>
            <a:r>
              <a:rPr lang="fr-FR" sz="1600" dirty="0"/>
              <a:t> </a:t>
            </a:r>
            <a:r>
              <a:rPr lang="fr-FR" sz="1600" dirty="0" err="1"/>
              <a:t>r.l</a:t>
            </a:r>
            <a:r>
              <a:rPr lang="fr-F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151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Resultate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AB8D16-4216-1EFC-2E45-EFD43D50A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4" y="458440"/>
            <a:ext cx="7207377" cy="55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46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Resultate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6902FCB-8EE0-FDB0-403C-18D114D1FA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2338" y="1660874"/>
            <a:ext cx="9786937" cy="3536251"/>
          </a:xfrm>
        </p:spPr>
        <p:txBody>
          <a:bodyPr>
            <a:normAutofit/>
          </a:bodyPr>
          <a:lstStyle/>
          <a:p>
            <a:r>
              <a:rPr lang="de-DE" dirty="0"/>
              <a:t>Mögliche Wiederverwendbarkeit von Mobiliar und Spielsachen</a:t>
            </a:r>
          </a:p>
          <a:p>
            <a:pPr lvl="1"/>
            <a:r>
              <a:rPr lang="de-DE" dirty="0"/>
              <a:t>ca. 11,19 </a:t>
            </a:r>
            <a:r>
              <a:rPr lang="de-DE" dirty="0" err="1"/>
              <a:t>Gew</a:t>
            </a:r>
            <a:r>
              <a:rPr lang="de-DE" dirty="0"/>
              <a:t>.-% des Sperrmüll könnte wiederverwendet werden (1.292 Tonnen).</a:t>
            </a:r>
          </a:p>
          <a:p>
            <a:pPr lvl="2"/>
            <a:r>
              <a:rPr lang="de-DE" dirty="0"/>
              <a:t>Das meiste </a:t>
            </a:r>
            <a:r>
              <a:rPr lang="de-DE" dirty="0" err="1"/>
              <a:t>Potenzial</a:t>
            </a:r>
            <a:r>
              <a:rPr lang="de-DE" dirty="0"/>
              <a:t> liegt bei der Holsammlung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BBD1DC-4C09-4ABA-654C-A86748AD0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76609" y="3932813"/>
            <a:ext cx="2924172" cy="2193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F9C5C6-AF93-D586-D7FC-9DF2CC6CD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60617" y="3932813"/>
            <a:ext cx="2924174" cy="2193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C22F59-23A2-D23B-68B7-132478B555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125" r="23354"/>
          <a:stretch/>
        </p:blipFill>
        <p:spPr>
          <a:xfrm rot="5400000">
            <a:off x="4740304" y="3690351"/>
            <a:ext cx="2924173" cy="2678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7A60B3-5FBC-96EB-F5D3-131F3C57F8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73" t="28611" r="25417" b="11743"/>
          <a:stretch/>
        </p:blipFill>
        <p:spPr>
          <a:xfrm>
            <a:off x="7685512" y="3567292"/>
            <a:ext cx="4321523" cy="292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5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Resultate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6902FCB-8EE0-FDB0-403C-18D114D1FA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2338" y="1660874"/>
            <a:ext cx="9786937" cy="3536251"/>
          </a:xfrm>
        </p:spPr>
        <p:txBody>
          <a:bodyPr>
            <a:normAutofit/>
          </a:bodyPr>
          <a:lstStyle/>
          <a:p>
            <a:r>
              <a:rPr lang="de-DE" dirty="0"/>
              <a:t>Mögliche Entsorgungs- und Verwertungswege für den über die öffentliche Abfuhr entsorgten Sperrmülls</a:t>
            </a:r>
          </a:p>
          <a:p>
            <a:pPr lvl="1"/>
            <a:r>
              <a:rPr lang="de-DE" dirty="0"/>
              <a:t>ca. 82,02 </a:t>
            </a:r>
            <a:r>
              <a:rPr lang="de-DE" dirty="0" err="1"/>
              <a:t>Gew</a:t>
            </a:r>
            <a:r>
              <a:rPr lang="de-DE" dirty="0"/>
              <a:t>.-% der Abfälle könnten anderen Verwertungs- und Entsorgungswegen angedient werden</a:t>
            </a:r>
          </a:p>
          <a:p>
            <a:endParaRPr lang="en-US" dirty="0"/>
          </a:p>
        </p:txBody>
      </p:sp>
      <p:graphicFrame>
        <p:nvGraphicFramePr>
          <p:cNvPr id="6" name="Inhaltsplatzhalter 6">
            <a:extLst>
              <a:ext uri="{FF2B5EF4-FFF2-40B4-BE49-F238E27FC236}">
                <a16:creationId xmlns:a16="http://schemas.microsoft.com/office/drawing/2014/main" id="{63EB493F-0E55-C9F8-DC49-88EFCA70DB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881801"/>
              </p:ext>
            </p:extLst>
          </p:nvPr>
        </p:nvGraphicFramePr>
        <p:xfrm>
          <a:off x="922338" y="3428999"/>
          <a:ext cx="8146072" cy="332069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42041">
                  <a:extLst>
                    <a:ext uri="{9D8B030D-6E8A-4147-A177-3AD203B41FA5}">
                      <a16:colId xmlns:a16="http://schemas.microsoft.com/office/drawing/2014/main" val="1615032950"/>
                    </a:ext>
                  </a:extLst>
                </a:gridCol>
                <a:gridCol w="6804031">
                  <a:extLst>
                    <a:ext uri="{9D8B030D-6E8A-4147-A177-3AD203B41FA5}">
                      <a16:colId xmlns:a16="http://schemas.microsoft.com/office/drawing/2014/main" val="1527564191"/>
                    </a:ext>
                  </a:extLst>
                </a:gridCol>
              </a:tblGrid>
              <a:tr h="212859"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buFont typeface="Symbol" panose="05050102010706020507" pitchFamily="18" charset="2"/>
                        <a:buNone/>
                      </a:pPr>
                      <a:r>
                        <a:rPr lang="de-DE" sz="1400" b="0" kern="12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+mn-cs"/>
                        </a:rPr>
                        <a:t>41,41 </a:t>
                      </a:r>
                      <a:r>
                        <a:rPr lang="de-DE" sz="1400" b="0" kern="1200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+mn-cs"/>
                        </a:rPr>
                        <a:t>Gew</a:t>
                      </a:r>
                      <a:r>
                        <a:rPr lang="de-DE" sz="1400" b="0" kern="12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+mn-cs"/>
                        </a:rPr>
                        <a:t>.-%</a:t>
                      </a:r>
                      <a:endParaRPr lang="de-LU" sz="1400" b="0" kern="1200" dirty="0">
                        <a:solidFill>
                          <a:srgbClr val="000000"/>
                        </a:solidFill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lnSpc>
                          <a:spcPct val="120000"/>
                        </a:lnSpc>
                        <a:buFont typeface="Symbol" panose="05050102010706020507" pitchFamily="18" charset="2"/>
                        <a:buNone/>
                        <a:tabLst>
                          <a:tab pos="-457200" algn="l"/>
                        </a:tabLst>
                      </a:pPr>
                      <a:r>
                        <a:rPr lang="de-DE" sz="1400" b="0" kern="12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+mn-cs"/>
                        </a:rPr>
                        <a:t>Holz (Möbel, Bretter,…)</a:t>
                      </a:r>
                      <a:endParaRPr lang="de-LU" sz="1400" b="0" kern="1200" dirty="0">
                        <a:solidFill>
                          <a:srgbClr val="000000"/>
                        </a:solidFill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915826"/>
                  </a:ext>
                </a:extLst>
              </a:tr>
              <a:tr h="239220">
                <a:tc>
                  <a:txBody>
                    <a:bodyPr/>
                    <a:lstStyle/>
                    <a:p>
                      <a:pPr marL="0" lvl="0" indent="0" algn="l">
                        <a:buFont typeface="Symbol" panose="05050102010706020507" pitchFamily="18" charset="2"/>
                        <a:buNone/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21,16 </a:t>
                      </a:r>
                      <a:r>
                        <a:rPr lang="de-DE" sz="1400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Gew</a:t>
                      </a: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.-%</a:t>
                      </a:r>
                      <a:endParaRPr lang="de-LU" sz="1400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-457200" algn="l"/>
                        </a:tabLst>
                      </a:pPr>
                      <a:r>
                        <a:rPr lang="de-DE" sz="1400" spc="-15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wiederverwendbares Mobiliar (und Spielsachen)</a:t>
                      </a:r>
                      <a:endParaRPr lang="de-LU" sz="1400" spc="-15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7677589"/>
                  </a:ext>
                </a:extLst>
              </a:tr>
              <a:tr h="496981"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buFont typeface="Symbol" panose="05050102010706020507" pitchFamily="18" charset="2"/>
                        <a:buNone/>
                      </a:pPr>
                      <a:r>
                        <a:rPr lang="de-DE" sz="1400" kern="12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+mn-cs"/>
                        </a:rPr>
                        <a:t>2,33 </a:t>
                      </a:r>
                      <a:r>
                        <a:rPr lang="de-DE" sz="1400" kern="1200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+mn-cs"/>
                        </a:rPr>
                        <a:t>Gew</a:t>
                      </a:r>
                      <a:r>
                        <a:rPr lang="de-DE" sz="1400" kern="12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+mn-cs"/>
                        </a:rPr>
                        <a:t>.-%</a:t>
                      </a:r>
                      <a:endParaRPr lang="de-LU" sz="1400" kern="1200" dirty="0">
                        <a:solidFill>
                          <a:srgbClr val="000000"/>
                        </a:solidFill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lnSpc>
                          <a:spcPct val="120000"/>
                        </a:lnSpc>
                        <a:buFont typeface="Symbol" panose="05050102010706020507" pitchFamily="18" charset="2"/>
                        <a:buNone/>
                        <a:tabLst>
                          <a:tab pos="-457200" algn="l"/>
                        </a:tabLst>
                      </a:pPr>
                      <a:r>
                        <a:rPr lang="de-DE" sz="1400" kern="12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+mn-cs"/>
                        </a:rPr>
                        <a:t>Hausabfall und optisch nicht differenzierbare Abfälle in Säcken und Tüten (unabhängig ob diese Wertstoffe enthalten)</a:t>
                      </a:r>
                      <a:endParaRPr lang="de-LU" sz="1400" kern="1200" dirty="0">
                        <a:solidFill>
                          <a:srgbClr val="000000"/>
                        </a:solidFill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9598649"/>
                  </a:ext>
                </a:extLst>
              </a:tr>
              <a:tr h="613678">
                <a:tc>
                  <a:txBody>
                    <a:bodyPr/>
                    <a:lstStyle/>
                    <a:p>
                      <a:pPr marL="0" lvl="0" indent="0" algn="just">
                        <a:buFont typeface="Symbol" panose="05050102010706020507" pitchFamily="18" charset="2"/>
                        <a:buNone/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1,78 </a:t>
                      </a:r>
                      <a:r>
                        <a:rPr lang="de-DE" sz="1400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Gew</a:t>
                      </a: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.-%</a:t>
                      </a:r>
                      <a:endParaRPr lang="de-LU" sz="1400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-457200" algn="l"/>
                        </a:tabLst>
                      </a:pPr>
                      <a:r>
                        <a:rPr lang="de-DE" sz="1400" spc="-15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Kunststoffe (Gartenmöbel, Eimer, Kisten, Wannen, Blumentöpfe und -kübel, Spielsachen, Rohre, Kunststoffverpackungen)</a:t>
                      </a:r>
                      <a:endParaRPr lang="de-LU" sz="1400" spc="-15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418548"/>
                  </a:ext>
                </a:extLst>
              </a:tr>
              <a:tr h="226522">
                <a:tc>
                  <a:txBody>
                    <a:bodyPr/>
                    <a:lstStyle/>
                    <a:p>
                      <a:pPr marL="0" lvl="0" indent="0" algn="just">
                        <a:buFont typeface="Symbol" panose="05050102010706020507" pitchFamily="18" charset="2"/>
                        <a:buNone/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0,94 </a:t>
                      </a:r>
                      <a:r>
                        <a:rPr lang="de-DE" sz="1400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Gew</a:t>
                      </a: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.-%</a:t>
                      </a:r>
                      <a:endParaRPr lang="de-LU" sz="1400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-457200" algn="l"/>
                        </a:tabLst>
                      </a:pPr>
                      <a:r>
                        <a:rPr lang="de-DE" sz="1400" spc="-15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Textilien</a:t>
                      </a:r>
                      <a:endParaRPr lang="de-LU" sz="1400" spc="-15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1687647"/>
                  </a:ext>
                </a:extLst>
              </a:tr>
              <a:tr h="195270">
                <a:tc>
                  <a:txBody>
                    <a:bodyPr/>
                    <a:lstStyle/>
                    <a:p>
                      <a:pPr marL="0" lvl="0" indent="0" algn="just">
                        <a:buFont typeface="Symbol" panose="05050102010706020507" pitchFamily="18" charset="2"/>
                        <a:buNone/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6,08 </a:t>
                      </a:r>
                      <a:r>
                        <a:rPr lang="de-DE" sz="1400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Gew</a:t>
                      </a: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.-%</a:t>
                      </a:r>
                      <a:endParaRPr lang="de-LU" sz="1400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-457200" algn="l"/>
                        </a:tabLst>
                      </a:pPr>
                      <a:r>
                        <a:rPr lang="de-DE" sz="1400" spc="-15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Metalle</a:t>
                      </a:r>
                      <a:endParaRPr lang="de-LU" sz="1400" spc="-15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4957550"/>
                  </a:ext>
                </a:extLst>
              </a:tr>
              <a:tr h="195270">
                <a:tc>
                  <a:txBody>
                    <a:bodyPr/>
                    <a:lstStyle/>
                    <a:p>
                      <a:pPr marL="0" lvl="0" indent="0" algn="just">
                        <a:buFont typeface="Symbol" panose="05050102010706020507" pitchFamily="18" charset="2"/>
                        <a:buNone/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0,91 </a:t>
                      </a:r>
                      <a:r>
                        <a:rPr lang="de-DE" sz="1400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Gew</a:t>
                      </a: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.-%</a:t>
                      </a:r>
                      <a:endParaRPr lang="de-LU" sz="1400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-457200" algn="l"/>
                        </a:tabLst>
                      </a:pPr>
                      <a:r>
                        <a:rPr lang="de-DE" sz="1400" spc="-15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Papier/Pappe/Karton</a:t>
                      </a:r>
                      <a:endParaRPr lang="de-LU" sz="1400" spc="-15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7175956"/>
                  </a:ext>
                </a:extLst>
              </a:tr>
              <a:tr h="195270">
                <a:tc>
                  <a:txBody>
                    <a:bodyPr/>
                    <a:lstStyle/>
                    <a:p>
                      <a:pPr marL="0" lvl="0" indent="0" algn="just">
                        <a:buFont typeface="Symbol" panose="05050102010706020507" pitchFamily="18" charset="2"/>
                        <a:buNone/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1,21 </a:t>
                      </a:r>
                      <a:r>
                        <a:rPr lang="de-DE" sz="1400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Gew</a:t>
                      </a: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.-%</a:t>
                      </a:r>
                      <a:endParaRPr lang="de-LU" sz="1400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-457200" algn="l"/>
                        </a:tabLst>
                      </a:pPr>
                      <a:r>
                        <a:rPr lang="de-DE" sz="1400" spc="-15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Inertabfälle</a:t>
                      </a:r>
                      <a:endParaRPr lang="de-LU" sz="1400" spc="-15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4103111"/>
                  </a:ext>
                </a:extLst>
              </a:tr>
              <a:tr h="226700">
                <a:tc>
                  <a:txBody>
                    <a:bodyPr/>
                    <a:lstStyle/>
                    <a:p>
                      <a:pPr marL="0" lvl="0" indent="0" algn="just">
                        <a:buFont typeface="Symbol" panose="05050102010706020507" pitchFamily="18" charset="2"/>
                        <a:buNone/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0,23 </a:t>
                      </a:r>
                      <a:r>
                        <a:rPr lang="de-DE" sz="1400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Gew</a:t>
                      </a: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.-%</a:t>
                      </a:r>
                      <a:endParaRPr lang="de-LU" sz="1400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-457200" algn="l"/>
                        </a:tabLst>
                      </a:pPr>
                      <a:r>
                        <a:rPr lang="de-DE" sz="1400" spc="-15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organische Abfälle</a:t>
                      </a:r>
                      <a:endParaRPr lang="de-LU" sz="1400" spc="-15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3718743"/>
                  </a:ext>
                </a:extLst>
              </a:tr>
              <a:tr h="195270">
                <a:tc>
                  <a:txBody>
                    <a:bodyPr/>
                    <a:lstStyle/>
                    <a:p>
                      <a:pPr marL="0" lvl="0" indent="0" algn="just">
                        <a:buFont typeface="Symbol" panose="05050102010706020507" pitchFamily="18" charset="2"/>
                        <a:buNone/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1,21 </a:t>
                      </a:r>
                      <a:r>
                        <a:rPr lang="de-DE" sz="1400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Gew</a:t>
                      </a: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.-%</a:t>
                      </a:r>
                      <a:endParaRPr lang="de-LU" sz="1400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-457200" algn="l"/>
                        </a:tabLst>
                      </a:pPr>
                      <a:r>
                        <a:rPr lang="de-DE" sz="1400" spc="-15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Problemstoffe</a:t>
                      </a:r>
                      <a:endParaRPr lang="de-LU" sz="1400" spc="-15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5949367"/>
                  </a:ext>
                </a:extLst>
              </a:tr>
              <a:tr h="298161">
                <a:tc>
                  <a:txBody>
                    <a:bodyPr/>
                    <a:lstStyle/>
                    <a:p>
                      <a:pPr marL="0" lvl="0" indent="0" algn="just">
                        <a:buFont typeface="Symbol" panose="05050102010706020507" pitchFamily="18" charset="2"/>
                        <a:buNone/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5,48 </a:t>
                      </a:r>
                      <a:r>
                        <a:rPr lang="de-DE" sz="1400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Gew</a:t>
                      </a: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</a:rPr>
                        <a:t>.-%</a:t>
                      </a:r>
                      <a:endParaRPr lang="de-LU" sz="1400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-457200" algn="l"/>
                        </a:tabLst>
                      </a:pPr>
                      <a:r>
                        <a:rPr lang="de-DE" sz="1400" spc="-15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Elektro(</a:t>
                      </a:r>
                      <a:r>
                        <a:rPr lang="de-DE" sz="1400" spc="-15" dirty="0" err="1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nik</a:t>
                      </a:r>
                      <a:r>
                        <a:rPr lang="de-DE" sz="1400" spc="-15" dirty="0">
                          <a:solidFill>
                            <a:srgbClr val="000000"/>
                          </a:solidFill>
                          <a:effectLst/>
                          <a:latin typeface="Hero New Light" panose="020004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)schrott</a:t>
                      </a:r>
                      <a:endParaRPr lang="de-LU" sz="1400" spc="-15" dirty="0">
                        <a:effectLst/>
                        <a:latin typeface="Hero New Light" panose="020004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5041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154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Ausblick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6902FCB-8EE0-FDB0-403C-18D114D1FA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2338" y="1660874"/>
            <a:ext cx="9786937" cy="4206526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Holsammlung</a:t>
            </a:r>
          </a:p>
          <a:p>
            <a:pPr lvl="1"/>
            <a:r>
              <a:rPr lang="de-DE" dirty="0"/>
              <a:t>Getrennte Erfassung der wiederverwendbaren und verwertbaren Fraktionen</a:t>
            </a:r>
          </a:p>
          <a:p>
            <a:r>
              <a:rPr lang="de-DE" dirty="0" err="1"/>
              <a:t>Bringsammlung</a:t>
            </a:r>
            <a:endParaRPr lang="de-DE" dirty="0"/>
          </a:p>
          <a:p>
            <a:pPr lvl="1"/>
            <a:r>
              <a:rPr lang="de-DE" dirty="0"/>
              <a:t>Ausbau der Wiederverwendbarkeits-Strukturen</a:t>
            </a:r>
          </a:p>
          <a:p>
            <a:pPr lvl="1"/>
            <a:r>
              <a:rPr lang="de-DE" dirty="0"/>
              <a:t>Getrennte Erfassung von Holz (Kisten, Latten, Bretter… sowie nicht wiederverwendbare Möbel: Schrank, Stuhl, Tisch…) </a:t>
            </a:r>
          </a:p>
          <a:p>
            <a:pPr lvl="1"/>
            <a:r>
              <a:rPr lang="de-DE" dirty="0"/>
              <a:t>Getrennte Erfassung von PP/PE-Artikel (Kunststoff -Eimer, -Kisten, -Wannen)</a:t>
            </a:r>
          </a:p>
          <a:p>
            <a:endParaRPr lang="de-DE" dirty="0"/>
          </a:p>
          <a:p>
            <a:r>
              <a:rPr lang="de-DE" dirty="0"/>
              <a:t>Insgesamt</a:t>
            </a:r>
          </a:p>
          <a:p>
            <a:pPr lvl="1"/>
            <a:r>
              <a:rPr lang="de-DE" dirty="0"/>
              <a:t>Strikte Anwendung der Begriffsbestimmung (Sperrmüll = sperriger Abfall): keine Anlieferung in Säcken</a:t>
            </a:r>
          </a:p>
          <a:p>
            <a:pPr lvl="1"/>
            <a:r>
              <a:rPr lang="de-DE" dirty="0"/>
              <a:t>Erhebung einer Abfalltaxe im Sinne des Verursacherprinzips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8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60C70F-2E36-F0DE-C7D9-587D5B76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5400" dirty="0" err="1"/>
              <a:t>Kontakt</a:t>
            </a:r>
            <a:endParaRPr lang="fr-FR" sz="5400" dirty="0"/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37AFBFFB-0473-2E1A-7E95-A0364EF2AB7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indent="0" fontAlgn="t">
              <a:buNone/>
            </a:pPr>
            <a:r>
              <a:rPr lang="fr-CH" sz="2000" b="1" kern="100" dirty="0">
                <a:solidFill>
                  <a:srgbClr val="D755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Stephanie Goergen</a:t>
            </a:r>
            <a:br>
              <a:rPr lang="fr-CH" sz="2000" b="1" kern="100" dirty="0">
                <a:solidFill>
                  <a:srgbClr val="D755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r>
              <a:rPr lang="fr-FR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Unité stratégies et concepts</a:t>
            </a:r>
            <a:endParaRPr lang="en-US" sz="20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CH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Administration de l’environnement</a:t>
            </a:r>
            <a:br>
              <a:rPr lang="fr-CH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r>
              <a:rPr lang="fr-CH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1, avenue du </a:t>
            </a:r>
            <a:r>
              <a:rPr lang="fr-CH" sz="2000" kern="1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Rock’n’Roll</a:t>
            </a:r>
            <a:r>
              <a:rPr lang="fr-CH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. L-4361 Esch-sur-Alzette</a:t>
            </a:r>
            <a:endParaRPr lang="fr-CH" sz="2000" kern="100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000" u="sng" kern="100" dirty="0">
                <a:solidFill>
                  <a:srgbClr val="595959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offall@aev.etat.lu</a:t>
            </a:r>
            <a:r>
              <a:rPr lang="de-DE" sz="2000" u="sng" kern="100" dirty="0">
                <a:solidFill>
                  <a:srgbClr val="595959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stephanie.goergen</a:t>
            </a:r>
            <a:r>
              <a:rPr lang="de-DE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@aev.etat.lu</a:t>
            </a:r>
            <a:r>
              <a:rPr lang="de-DE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2000" u="sng" kern="100" dirty="0">
              <a:solidFill>
                <a:srgbClr val="595959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000" u="sng" kern="100" dirty="0">
                <a:solidFill>
                  <a:srgbClr val="D755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www.emwelt.lu</a:t>
            </a:r>
            <a:r>
              <a:rPr lang="en-US" sz="2000" kern="100" dirty="0">
                <a:solidFill>
                  <a:srgbClr val="D755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de-DE" sz="2000" b="1" kern="100" dirty="0">
                <a:solidFill>
                  <a:srgbClr val="D75524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u="sng" kern="100" dirty="0">
                <a:solidFill>
                  <a:srgbClr val="595959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www.gouvernement.lu</a:t>
            </a:r>
            <a:r>
              <a:rPr lang="de-DE" sz="20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0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440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Beprobungsherleitung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77C3E-9390-214F-C7F9-6E41C7167C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2338" y="1660874"/>
            <a:ext cx="6053497" cy="3536251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Bevölkerungsdichte [E/km2]</a:t>
            </a:r>
          </a:p>
          <a:p>
            <a:r>
              <a:rPr lang="de-DE" dirty="0"/>
              <a:t>Verfügbares spezifisches Restmüllbehältervolumen [</a:t>
            </a:r>
            <a:r>
              <a:rPr lang="de-DE" dirty="0" err="1"/>
              <a:t>ltr</a:t>
            </a:r>
            <a:r>
              <a:rPr lang="de-DE" dirty="0"/>
              <a:t>./</a:t>
            </a:r>
            <a:r>
              <a:rPr lang="de-DE" dirty="0" err="1"/>
              <a:t>E.wo</a:t>
            </a:r>
            <a:r>
              <a:rPr lang="de-DE" dirty="0"/>
              <a:t>]</a:t>
            </a:r>
          </a:p>
          <a:p>
            <a:r>
              <a:rPr lang="de-DE" dirty="0"/>
              <a:t>Abfuhrorganisation (auf Abruf/flächendeckend)</a:t>
            </a:r>
          </a:p>
          <a:p>
            <a:r>
              <a:rPr lang="de-DE" dirty="0"/>
              <a:t>Abfuhrfrequenz </a:t>
            </a:r>
          </a:p>
          <a:p>
            <a:r>
              <a:rPr lang="de-DE" dirty="0"/>
              <a:t>Gesonderte Sperrmülltaxe vorhanden (ja/nein)</a:t>
            </a:r>
          </a:p>
          <a:p>
            <a:endParaRPr lang="de-DE" dirty="0"/>
          </a:p>
          <a:p>
            <a:pPr marL="457200" lvl="1" indent="0">
              <a:buNone/>
            </a:pPr>
            <a:r>
              <a:rPr lang="de-DE" dirty="0"/>
              <a:t>102 Gemeinden werden</a:t>
            </a:r>
          </a:p>
          <a:p>
            <a:pPr marL="457200" lvl="1" indent="0">
              <a:buNone/>
            </a:pPr>
            <a:r>
              <a:rPr lang="de-DE" dirty="0"/>
              <a:t>16 Gemeindegruppen zugeordnet</a:t>
            </a:r>
          </a:p>
          <a:p>
            <a:endParaRPr lang="de-DE" dirty="0"/>
          </a:p>
          <a:p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08C6A8D-EA06-CF13-6188-360AF942A7EE}"/>
              </a:ext>
            </a:extLst>
          </p:cNvPr>
          <p:cNvSpPr/>
          <p:nvPr/>
        </p:nvSpPr>
        <p:spPr>
          <a:xfrm>
            <a:off x="424206" y="4671432"/>
            <a:ext cx="848412" cy="3121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nhaltsplatzhalter 14">
            <a:extLst>
              <a:ext uri="{FF2B5EF4-FFF2-40B4-BE49-F238E27FC236}">
                <a16:creationId xmlns:a16="http://schemas.microsoft.com/office/drawing/2014/main" id="{51DCB3C8-8436-668B-67E0-F5D8E6FAE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07" y="-417607"/>
            <a:ext cx="7741952" cy="744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2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Beprobungsherleitung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77C3E-9390-214F-C7F9-6E41C7167C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2339" y="1660874"/>
            <a:ext cx="9777084" cy="3536251"/>
          </a:xfrm>
        </p:spPr>
        <p:txBody>
          <a:bodyPr>
            <a:normAutofit/>
          </a:bodyPr>
          <a:lstStyle/>
          <a:p>
            <a:r>
              <a:rPr lang="de-DE" dirty="0"/>
              <a:t>Die Sperrmüllanalyse basiert</a:t>
            </a:r>
          </a:p>
          <a:p>
            <a:pPr lvl="1"/>
            <a:r>
              <a:rPr lang="de-DE" dirty="0"/>
              <a:t>auf einer Bestandsdatenaufnahme (einschließlich deren Analyse),</a:t>
            </a:r>
          </a:p>
          <a:p>
            <a:pPr lvl="1"/>
            <a:r>
              <a:rPr lang="de-DE" dirty="0"/>
              <a:t>auf stichprobenartigen Sperrmüllsichtungen in 10 Ressourcencenter (Bringsystem) sowie</a:t>
            </a:r>
          </a:p>
          <a:p>
            <a:pPr lvl="1"/>
            <a:r>
              <a:rPr lang="de-DE" dirty="0"/>
              <a:t>auf stichprobenartigen und auf den Bestandsdaten basierenden Sperrmüllsichtungen in 16 von 102 luxemburgischen Gemeinden (2022) (Holsystem)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44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48628A0-5964-7D2F-05B6-2BEE2B5D123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2338" y="1660874"/>
            <a:ext cx="9786937" cy="3536251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September 2023 bis Juni 2024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Probenahme und Analyse vor Ort</a:t>
            </a:r>
          </a:p>
          <a:p>
            <a:r>
              <a:rPr lang="de-DE" dirty="0"/>
              <a:t>Bestimmung der stofflichen Zusammensetzung durch Sichtung der Volumenanteile und des Gesamtvolumens, Einschätzung der Wiederverwendbarkeit von Sperrmüll</a:t>
            </a:r>
          </a:p>
          <a:p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Sichtungen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  <p:graphicFrame>
        <p:nvGraphicFramePr>
          <p:cNvPr id="7" name="Tabelle 4">
            <a:extLst>
              <a:ext uri="{FF2B5EF4-FFF2-40B4-BE49-F238E27FC236}">
                <a16:creationId xmlns:a16="http://schemas.microsoft.com/office/drawing/2014/main" id="{6EE8F36C-C4C3-85E9-B7CB-852F6F679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73182"/>
              </p:ext>
            </p:extLst>
          </p:nvPr>
        </p:nvGraphicFramePr>
        <p:xfrm>
          <a:off x="922338" y="1957937"/>
          <a:ext cx="8538466" cy="199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279">
                  <a:extLst>
                    <a:ext uri="{9D8B030D-6E8A-4147-A177-3AD203B41FA5}">
                      <a16:colId xmlns:a16="http://schemas.microsoft.com/office/drawing/2014/main" val="3468060752"/>
                    </a:ext>
                  </a:extLst>
                </a:gridCol>
                <a:gridCol w="1611315">
                  <a:extLst>
                    <a:ext uri="{9D8B030D-6E8A-4147-A177-3AD203B41FA5}">
                      <a16:colId xmlns:a16="http://schemas.microsoft.com/office/drawing/2014/main" val="2508054694"/>
                    </a:ext>
                  </a:extLst>
                </a:gridCol>
                <a:gridCol w="1752624">
                  <a:extLst>
                    <a:ext uri="{9D8B030D-6E8A-4147-A177-3AD203B41FA5}">
                      <a16:colId xmlns:a16="http://schemas.microsoft.com/office/drawing/2014/main" val="950714572"/>
                    </a:ext>
                  </a:extLst>
                </a:gridCol>
                <a:gridCol w="1752624">
                  <a:extLst>
                    <a:ext uri="{9D8B030D-6E8A-4147-A177-3AD203B41FA5}">
                      <a16:colId xmlns:a16="http://schemas.microsoft.com/office/drawing/2014/main" val="1058388054"/>
                    </a:ext>
                  </a:extLst>
                </a:gridCol>
                <a:gridCol w="1752624">
                  <a:extLst>
                    <a:ext uri="{9D8B030D-6E8A-4147-A177-3AD203B41FA5}">
                      <a16:colId xmlns:a16="http://schemas.microsoft.com/office/drawing/2014/main" val="375896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LU" sz="1400" dirty="0">
                          <a:solidFill>
                            <a:schemeClr val="bg2"/>
                          </a:solidFill>
                          <a:latin typeface="Hero New Light" panose="02000400000000000000" pitchFamily="50" charset="0"/>
                        </a:rPr>
                        <a:t>Erfassung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LU" sz="1400" dirty="0">
                          <a:solidFill>
                            <a:schemeClr val="bg2"/>
                          </a:solidFill>
                          <a:latin typeface="Hero New Light" panose="02000400000000000000" pitchFamily="50" charset="0"/>
                        </a:rPr>
                        <a:t>Anzahl der Stichproben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LU" sz="1400" dirty="0">
                          <a:solidFill>
                            <a:schemeClr val="bg2"/>
                          </a:solidFill>
                          <a:latin typeface="Hero New Light" panose="02000400000000000000" pitchFamily="50" charset="0"/>
                        </a:rPr>
                        <a:t>Anzahl der Bereitstellungen bzw. Anlieferungen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LU" sz="1400" dirty="0">
                          <a:solidFill>
                            <a:schemeClr val="bg2"/>
                          </a:solidFill>
                          <a:latin typeface="Hero New Light" panose="02000400000000000000" pitchFamily="50" charset="0"/>
                        </a:rPr>
                        <a:t>Geschätzt Menge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615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LU" sz="1400" dirty="0">
                        <a:latin typeface="Hero New Light" panose="020004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sz="1400" dirty="0">
                          <a:latin typeface="Hero New Light" panose="02000400000000000000" pitchFamily="50" charset="0"/>
                        </a:rPr>
                        <a:t>[n]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sz="1400" dirty="0">
                          <a:latin typeface="Hero New Light" panose="02000400000000000000" pitchFamily="50" charset="0"/>
                        </a:rPr>
                        <a:t>[n]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sz="1400" dirty="0">
                          <a:latin typeface="Hero New Light" panose="02000400000000000000" pitchFamily="50" charset="0"/>
                        </a:rPr>
                        <a:t>[m³]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sz="1400" dirty="0">
                          <a:latin typeface="Hero New Light" panose="02000400000000000000" pitchFamily="50" charset="0"/>
                        </a:rPr>
                        <a:t>[t]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72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LU" sz="1400" dirty="0">
                          <a:latin typeface="Hero New Light" panose="02000400000000000000" pitchFamily="50" charset="0"/>
                        </a:rPr>
                        <a:t>Holsystem (Abfuhr)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sz="1400" dirty="0">
                          <a:latin typeface="Hero New Light" panose="02000400000000000000" pitchFamily="50" charset="0"/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LU" sz="1400" dirty="0">
                          <a:latin typeface="Hero New Light" panose="02000400000000000000" pitchFamily="50" charset="0"/>
                        </a:rPr>
                        <a:t>4</a:t>
                      </a:r>
                      <a:r>
                        <a:rPr lang="de-LU" sz="1400" dirty="0">
                          <a:latin typeface="Hero New Light" panose="02000400000000000000" pitchFamily="50" charset="0"/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LU" sz="1400" dirty="0">
                          <a:latin typeface="Hero New Light" panose="02000400000000000000" pitchFamily="50" charset="0"/>
                        </a:rPr>
                        <a:t>3</a:t>
                      </a:r>
                      <a:r>
                        <a:rPr lang="de-LU" sz="1400" dirty="0">
                          <a:latin typeface="Hero New Light" panose="02000400000000000000" pitchFamily="50" charset="0"/>
                        </a:rPr>
                        <a:t>14,8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LU" sz="1400" dirty="0">
                          <a:latin typeface="Hero New Light" panose="02000400000000000000" pitchFamily="50" charset="0"/>
                        </a:rPr>
                        <a:t>4</a:t>
                      </a:r>
                      <a:r>
                        <a:rPr lang="de-LU" sz="1400" dirty="0">
                          <a:latin typeface="Hero New Light" panose="02000400000000000000" pitchFamily="50" charset="0"/>
                        </a:rPr>
                        <a:t>0,3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6436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LU" sz="1400" dirty="0">
                          <a:latin typeface="Hero New Light" panose="02000400000000000000" pitchFamily="50" charset="0"/>
                        </a:rPr>
                        <a:t>Bringsystem (Ressourcencenter)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LU" sz="1400" dirty="0">
                          <a:latin typeface="Hero New Light" panose="02000400000000000000" pitchFamily="50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LU" sz="1400" dirty="0">
                          <a:latin typeface="Hero New Light" panose="02000400000000000000" pitchFamily="50" charset="0"/>
                        </a:rPr>
                        <a:t>3</a:t>
                      </a:r>
                      <a:r>
                        <a:rPr lang="de-LU" sz="1400" dirty="0">
                          <a:latin typeface="Hero New Light" panose="02000400000000000000" pitchFamily="50" charset="0"/>
                        </a:rPr>
                        <a:t>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LU" sz="1400" dirty="0">
                          <a:latin typeface="Hero New Light" panose="02000400000000000000" pitchFamily="50" charset="0"/>
                        </a:rPr>
                        <a:t>4</a:t>
                      </a:r>
                      <a:r>
                        <a:rPr lang="de-LU" sz="1400" dirty="0">
                          <a:latin typeface="Hero New Light" panose="02000400000000000000" pitchFamily="50" charset="0"/>
                        </a:rPr>
                        <a:t>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LU" sz="1400" dirty="0">
                          <a:latin typeface="Hero New Light" panose="02000400000000000000" pitchFamily="50" charset="0"/>
                        </a:rPr>
                        <a:t>3</a:t>
                      </a:r>
                      <a:r>
                        <a:rPr lang="de-LU" sz="1400" dirty="0">
                          <a:latin typeface="Hero New Light" panose="02000400000000000000" pitchFamily="50" charset="0"/>
                        </a:rPr>
                        <a:t>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005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004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Sichtungen</a:t>
            </a:r>
            <a:r>
              <a:rPr lang="en-US" dirty="0"/>
              <a:t> (</a:t>
            </a:r>
            <a:r>
              <a:rPr lang="en-US" dirty="0" err="1"/>
              <a:t>Holsammlung</a:t>
            </a:r>
            <a:r>
              <a:rPr lang="en-US" dirty="0"/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7FFF8-B5D5-E48F-BD37-46F86445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46" t="14584" r="5416"/>
          <a:stretch/>
        </p:blipFill>
        <p:spPr>
          <a:xfrm>
            <a:off x="190498" y="1388751"/>
            <a:ext cx="3609977" cy="2691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3B7E5-AC01-5EBD-F050-BF3D999FF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7" y="1388751"/>
            <a:ext cx="4127500" cy="3095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0A9D6-C862-548D-79FA-93849C3952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267" b="30694"/>
          <a:stretch/>
        </p:blipFill>
        <p:spPr>
          <a:xfrm>
            <a:off x="2878241" y="4577499"/>
            <a:ext cx="7996544" cy="2101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D1EB41-AC0D-8508-4438-D87236A6DD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250" b="5345"/>
          <a:stretch/>
        </p:blipFill>
        <p:spPr>
          <a:xfrm>
            <a:off x="190498" y="4173849"/>
            <a:ext cx="2611509" cy="259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749FC4-E61F-88E9-FC57-AF9DEED4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167" r="9584" b="5371"/>
          <a:stretch/>
        </p:blipFill>
        <p:spPr>
          <a:xfrm rot="5400000">
            <a:off x="8339927" y="1278425"/>
            <a:ext cx="3095626" cy="33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4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3B21CCA-589C-8FCD-77CD-54091C6169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 b="10277"/>
          <a:stretch/>
        </p:blipFill>
        <p:spPr>
          <a:xfrm>
            <a:off x="6877050" y="4215101"/>
            <a:ext cx="5191125" cy="2519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Sichtungen</a:t>
            </a:r>
            <a:r>
              <a:rPr lang="en-US" dirty="0"/>
              <a:t> (</a:t>
            </a:r>
            <a:r>
              <a:rPr lang="en-US" dirty="0" err="1"/>
              <a:t>Bringsammlung</a:t>
            </a:r>
            <a:r>
              <a:rPr lang="en-US" dirty="0"/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0F463-A0FC-B0D5-160E-F1D4E632B8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56"/>
          <a:stretch/>
        </p:blipFill>
        <p:spPr>
          <a:xfrm>
            <a:off x="123825" y="1489882"/>
            <a:ext cx="2678190" cy="301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23DA7C-E15B-A9A8-DBD6-7A6E4A4E16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55" t="44584" r="5832" b="16944"/>
          <a:stretch/>
        </p:blipFill>
        <p:spPr>
          <a:xfrm>
            <a:off x="123825" y="4585223"/>
            <a:ext cx="6728597" cy="2149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D75953-929F-7085-1E7E-AB49C5BFB4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778"/>
          <a:stretch/>
        </p:blipFill>
        <p:spPr>
          <a:xfrm rot="5400000">
            <a:off x="5633072" y="1700581"/>
            <a:ext cx="3007251" cy="25858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CBC3B7-B26D-DC2B-2728-8DB07CF9FB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528"/>
          <a:stretch/>
        </p:blipFill>
        <p:spPr>
          <a:xfrm>
            <a:off x="2969518" y="1481922"/>
            <a:ext cx="2709385" cy="30154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115B15-C149-2F80-C2DE-1D28B98169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47" t="30000" r="20741" b="8889"/>
          <a:stretch/>
        </p:blipFill>
        <p:spPr>
          <a:xfrm>
            <a:off x="8594492" y="228600"/>
            <a:ext cx="349179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23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feil: nach rechts 9">
            <a:extLst>
              <a:ext uri="{FF2B5EF4-FFF2-40B4-BE49-F238E27FC236}">
                <a16:creationId xmlns:a16="http://schemas.microsoft.com/office/drawing/2014/main" id="{24E98065-8B91-AE89-0DDB-6230FE009227}"/>
              </a:ext>
            </a:extLst>
          </p:cNvPr>
          <p:cNvSpPr/>
          <p:nvPr/>
        </p:nvSpPr>
        <p:spPr>
          <a:xfrm rot="20666962">
            <a:off x="1769571" y="2332671"/>
            <a:ext cx="5998227" cy="666947"/>
          </a:xfrm>
          <a:prstGeom prst="rightArrow">
            <a:avLst>
              <a:gd name="adj1" fmla="val 90389"/>
              <a:gd name="adj2" fmla="val 61779"/>
            </a:avLst>
          </a:prstGeom>
          <a:gradFill>
            <a:gsLst>
              <a:gs pos="0">
                <a:srgbClr val="B8A776"/>
              </a:gs>
              <a:gs pos="0">
                <a:schemeClr val="bg2">
                  <a:tint val="93000"/>
                  <a:satMod val="150000"/>
                  <a:shade val="98000"/>
                  <a:lumMod val="102000"/>
                </a:schemeClr>
              </a:gs>
              <a:gs pos="100000">
                <a:schemeClr val="accent6">
                  <a:alpha val="22000"/>
                </a:schemeClr>
              </a:gs>
              <a:gs pos="100000">
                <a:schemeClr val="accent5">
                  <a:lumMod val="75000"/>
                </a:schemeClr>
              </a:gs>
              <a:gs pos="99000">
                <a:schemeClr val="accent5">
                  <a:lumMod val="50000"/>
                  <a:alpha val="17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+17,4%</a:t>
            </a:r>
          </a:p>
        </p:txBody>
      </p:sp>
      <p:sp>
        <p:nvSpPr>
          <p:cNvPr id="7" name="Pfeil: nach rechts 5">
            <a:extLst>
              <a:ext uri="{FF2B5EF4-FFF2-40B4-BE49-F238E27FC236}">
                <a16:creationId xmlns:a16="http://schemas.microsoft.com/office/drawing/2014/main" id="{2F91C327-3922-0D70-DE19-6E0E489A4DC6}"/>
              </a:ext>
            </a:extLst>
          </p:cNvPr>
          <p:cNvSpPr/>
          <p:nvPr/>
        </p:nvSpPr>
        <p:spPr>
          <a:xfrm rot="1223633">
            <a:off x="1701088" y="2309630"/>
            <a:ext cx="5998228" cy="666947"/>
          </a:xfrm>
          <a:prstGeom prst="rightArrow">
            <a:avLst>
              <a:gd name="adj1" fmla="val 90389"/>
              <a:gd name="adj2" fmla="val 61779"/>
            </a:avLst>
          </a:prstGeom>
          <a:gradFill>
            <a:gsLst>
              <a:gs pos="0">
                <a:schemeClr val="bg2">
                  <a:tint val="93000"/>
                  <a:satMod val="150000"/>
                  <a:shade val="98000"/>
                  <a:lumMod val="102000"/>
                </a:schemeClr>
              </a:gs>
              <a:gs pos="100000">
                <a:schemeClr val="accent6">
                  <a:alpha val="22000"/>
                </a:schemeClr>
              </a:gs>
              <a:gs pos="100000">
                <a:schemeClr val="bg2">
                  <a:shade val="63000"/>
                  <a:satMod val="120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-28,3%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C72B81-9F2A-6F1E-E47D-DBC626B17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5"/>
          <a:stretch/>
        </p:blipFill>
        <p:spPr>
          <a:xfrm>
            <a:off x="921728" y="1317931"/>
            <a:ext cx="7934413" cy="4988601"/>
          </a:xfrm>
          <a:prstGeom prst="rect">
            <a:avLst/>
          </a:prstGeom>
        </p:spPr>
      </p:pic>
      <p:sp>
        <p:nvSpPr>
          <p:cNvPr id="8" name="Legende: Linie 6">
            <a:extLst>
              <a:ext uri="{FF2B5EF4-FFF2-40B4-BE49-F238E27FC236}">
                <a16:creationId xmlns:a16="http://schemas.microsoft.com/office/drawing/2014/main" id="{ED956A1D-B7FA-7FB8-8CCD-06E9BF188682}"/>
              </a:ext>
            </a:extLst>
          </p:cNvPr>
          <p:cNvSpPr/>
          <p:nvPr/>
        </p:nvSpPr>
        <p:spPr>
          <a:xfrm>
            <a:off x="6962963" y="1075671"/>
            <a:ext cx="1568901" cy="183237"/>
          </a:xfrm>
          <a:prstGeom prst="borderCallout1">
            <a:avLst>
              <a:gd name="adj1" fmla="val 18750"/>
              <a:gd name="adj2" fmla="val -8333"/>
              <a:gd name="adj3" fmla="val 503040"/>
              <a:gd name="adj4" fmla="val -383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100" dirty="0">
                <a:latin typeface="Hero New Light" panose="02000400000000000000" pitchFamily="50" charset="0"/>
              </a:rPr>
              <a:t>Jahrhunderthochwasser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Resultate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595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Resultate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  <p:pic>
        <p:nvPicPr>
          <p:cNvPr id="4" name="Inhaltsplatzhalter 7">
            <a:extLst>
              <a:ext uri="{FF2B5EF4-FFF2-40B4-BE49-F238E27FC236}">
                <a16:creationId xmlns:a16="http://schemas.microsoft.com/office/drawing/2014/main" id="{CD317E3D-AB71-F032-6B0B-48D173096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8" y="1260973"/>
            <a:ext cx="8852109" cy="5544916"/>
          </a:xfrm>
          <a:prstGeom prst="rect">
            <a:avLst/>
          </a:prstGeom>
        </p:spPr>
      </p:pic>
      <p:sp>
        <p:nvSpPr>
          <p:cNvPr id="9" name="Legende: Linie 2">
            <a:extLst>
              <a:ext uri="{FF2B5EF4-FFF2-40B4-BE49-F238E27FC236}">
                <a16:creationId xmlns:a16="http://schemas.microsoft.com/office/drawing/2014/main" id="{09DE143B-1FD8-EF8D-ABDF-CD021F305BC0}"/>
              </a:ext>
            </a:extLst>
          </p:cNvPr>
          <p:cNvSpPr/>
          <p:nvPr/>
        </p:nvSpPr>
        <p:spPr>
          <a:xfrm>
            <a:off x="7447585" y="1878332"/>
            <a:ext cx="1798983" cy="183237"/>
          </a:xfrm>
          <a:prstGeom prst="borderCallout1">
            <a:avLst>
              <a:gd name="adj1" fmla="val 18750"/>
              <a:gd name="adj2" fmla="val -8333"/>
              <a:gd name="adj3" fmla="val 166741"/>
              <a:gd name="adj4" fmla="val -300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100" dirty="0">
                <a:latin typeface="Hero New Light" panose="02000400000000000000" pitchFamily="50" charset="0"/>
              </a:rPr>
              <a:t>Jahrhunderthochwasser </a:t>
            </a:r>
          </a:p>
        </p:txBody>
      </p:sp>
    </p:spTree>
    <p:extLst>
      <p:ext uri="{BB962C8B-B14F-4D97-AF65-F5344CB8AC3E}">
        <p14:creationId xmlns:p14="http://schemas.microsoft.com/office/powerpoint/2010/main" val="1572791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331E-3A27-F903-AF6A-F0D02BA5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Resultate</a:t>
            </a:r>
            <a:r>
              <a:rPr lang="en-US" sz="3600" dirty="0"/>
              <a:t> – </a:t>
            </a:r>
            <a:r>
              <a:rPr lang="en-US" sz="3600" dirty="0" err="1"/>
              <a:t>Auszug</a:t>
            </a:r>
            <a:r>
              <a:rPr lang="en-US" sz="3600" dirty="0"/>
              <a:t> Dashboard 2021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65EFB-56D3-BEFC-DFC4-7EECD41FC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LU" dirty="0" err="1"/>
              <a:t>Sperrmüllanalyse</a:t>
            </a:r>
            <a:r>
              <a:rPr lang="fr-LU" dirty="0"/>
              <a:t> 2024</a:t>
            </a:r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8E15C-F9F2-F543-17C3-300321863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4" y="1264138"/>
            <a:ext cx="9150437" cy="4182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EAB0EF-CB3E-5A8B-4FDC-3EEBB70458D1}"/>
              </a:ext>
            </a:extLst>
          </p:cNvPr>
          <p:cNvSpPr txBox="1"/>
          <p:nvPr/>
        </p:nvSpPr>
        <p:spPr>
          <a:xfrm>
            <a:off x="790574" y="5495448"/>
            <a:ext cx="940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i="1" dirty="0">
                <a:solidFill>
                  <a:srgbClr val="242424"/>
                </a:solidFill>
                <a:effectLst/>
                <a:latin typeface="+mj-lt"/>
              </a:rPr>
              <a:t>Beispiel: Das RC in Kehlen weist den geringsten Anteil an Sperrmüll im Verhältnis zum gesammelten Abfall auf – dies deutet auf eine effektivere Trennung der Abfallströme hin.</a:t>
            </a:r>
            <a:endParaRPr lang="fr-FR" i="1" dirty="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1542B4-7B21-CA09-1FD4-851C6AA44BDA}"/>
              </a:ext>
            </a:extLst>
          </p:cNvPr>
          <p:cNvSpPr/>
          <p:nvPr/>
        </p:nvSpPr>
        <p:spPr>
          <a:xfrm>
            <a:off x="1876425" y="3352799"/>
            <a:ext cx="304800" cy="17240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094543"/>
      </p:ext>
    </p:extLst>
  </p:cSld>
  <p:clrMapOvr>
    <a:masterClrMapping/>
  </p:clrMapOvr>
</p:sld>
</file>

<file path=ppt/theme/theme1.xml><?xml version="1.0" encoding="utf-8"?>
<a:theme xmlns:a="http://schemas.openxmlformats.org/drawingml/2006/main" name="AEV">
  <a:themeElements>
    <a:clrScheme name="AEV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5524"/>
      </a:accent1>
      <a:accent2>
        <a:srgbClr val="6F884D"/>
      </a:accent2>
      <a:accent3>
        <a:srgbClr val="FFE9C6"/>
      </a:accent3>
      <a:accent4>
        <a:srgbClr val="F28C3E"/>
      </a:accent4>
      <a:accent5>
        <a:srgbClr val="B6B445"/>
      </a:accent5>
      <a:accent6>
        <a:srgbClr val="595959"/>
      </a:accent6>
      <a:hlink>
        <a:srgbClr val="4472C4"/>
      </a:hlink>
      <a:folHlink>
        <a:srgbClr val="954F72"/>
      </a:folHlink>
    </a:clrScheme>
    <a:fontScheme name="AEV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8F2E9EE-6FB8-4031-9D56-89BF4FA6FAF1}" vid="{95906E9E-7E3E-4123-A8F6-2015A36C283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AEV-Template</Template>
  <TotalTime>0</TotalTime>
  <Words>546</Words>
  <Application>Microsoft Office PowerPoint</Application>
  <PresentationFormat>Widescreen</PresentationFormat>
  <Paragraphs>118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Hero New Light</vt:lpstr>
      <vt:lpstr>Symbol</vt:lpstr>
      <vt:lpstr>Times New Roman</vt:lpstr>
      <vt:lpstr>AEV</vt:lpstr>
      <vt:lpstr>Sperrmüllanalyse 2024</vt:lpstr>
      <vt:lpstr>Beprobungsherleitung</vt:lpstr>
      <vt:lpstr>Beprobungsherleitung</vt:lpstr>
      <vt:lpstr>Sichtungen</vt:lpstr>
      <vt:lpstr>Sichtungen (Holsammlung)</vt:lpstr>
      <vt:lpstr>Sichtungen (Bringsammlung)</vt:lpstr>
      <vt:lpstr>Resultate</vt:lpstr>
      <vt:lpstr>Resultate</vt:lpstr>
      <vt:lpstr>Resultate – Auszug Dashboard 2021 </vt:lpstr>
      <vt:lpstr>Resultate</vt:lpstr>
      <vt:lpstr>Resultate</vt:lpstr>
      <vt:lpstr>Resultate</vt:lpstr>
      <vt:lpstr>Ausblick</vt:lpstr>
      <vt:lpstr>Kontakt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Einleitung</dc:title>
  <dc:creator>Stephanie Goergen</dc:creator>
  <cp:lastModifiedBy>Stephanie Goergen</cp:lastModifiedBy>
  <cp:revision>20</cp:revision>
  <dcterms:created xsi:type="dcterms:W3CDTF">2024-12-09T14:51:24Z</dcterms:created>
  <dcterms:modified xsi:type="dcterms:W3CDTF">2025-02-14T08:07:01Z</dcterms:modified>
</cp:coreProperties>
</file>