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handoutMasterIdLst>
    <p:handoutMasterId r:id="rId22"/>
  </p:handoutMasterIdLst>
  <p:sldIdLst>
    <p:sldId id="256" r:id="rId2"/>
    <p:sldId id="837" r:id="rId3"/>
    <p:sldId id="826" r:id="rId4"/>
    <p:sldId id="841" r:id="rId5"/>
    <p:sldId id="831" r:id="rId6"/>
    <p:sldId id="842" r:id="rId7"/>
    <p:sldId id="832" r:id="rId8"/>
    <p:sldId id="840" r:id="rId9"/>
    <p:sldId id="833" r:id="rId10"/>
    <p:sldId id="839" r:id="rId11"/>
    <p:sldId id="836" r:id="rId12"/>
    <p:sldId id="838" r:id="rId13"/>
    <p:sldId id="827" r:id="rId14"/>
    <p:sldId id="828" r:id="rId15"/>
    <p:sldId id="849" r:id="rId16"/>
    <p:sldId id="845" r:id="rId17"/>
    <p:sldId id="848" r:id="rId18"/>
    <p:sldId id="847" r:id="rId19"/>
    <p:sldId id="850" r:id="rId20"/>
    <p:sldId id="846" r:id="rId21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23B"/>
    <a:srgbClr val="FFFFFF"/>
    <a:srgbClr val="006600"/>
    <a:srgbClr val="5F5F5F"/>
    <a:srgbClr val="336699"/>
    <a:srgbClr val="FF0000"/>
    <a:srgbClr val="FF0066"/>
    <a:srgbClr val="3399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2274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uv.etat.lu\anf\home\CXJ934\03%20-%20CELLULE%20RELATIONS%20PUBLIQUES\Conf%20presse%20Chasse%202014\Diagrammes%20Gibier%20Tir&#233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uv.etat.lu\anf\home\CXJ934\03%20-%20CELLULE%20RELATIONS%20PUBLIQUES\Conf%20presse%20Chasse%202014\Diagrammes%20Gibier%20Tir&#233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uv.etat.lu\anf\home\CXJ934\03%20-%20CELLULE%20RELATIONS%20PUBLIQUES\Conf%20presse%20Chasse%202014\Diagrammes%20Gibier%20Tir&#233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uv.etat.lu\anf\home\CXJ934\03%20-%20CELLULE%20RELATIONS%20PUBLIQUES\Conf%20presse%20Chasse%202014\Diagrammes%20Gibier%20Tir&#233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ouv.etat.lu\anf\home\CXJ934\03%20-%20CELLULE%20RELATIONS%20PUBLIQUES\Conf%20presse%20Chasse%202014\Diagrammes%20Gibier%20Tir&#23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LU" dirty="0" err="1"/>
              <a:t>Geschossene</a:t>
            </a:r>
            <a:r>
              <a:rPr lang="fr-LU" dirty="0"/>
              <a:t> </a:t>
            </a:r>
            <a:r>
              <a:rPr lang="fr-LU" dirty="0" err="1" smtClean="0"/>
              <a:t>und</a:t>
            </a:r>
            <a:r>
              <a:rPr lang="fr-LU" dirty="0" smtClean="0"/>
              <a:t> </a:t>
            </a:r>
            <a:r>
              <a:rPr lang="fr-LU" dirty="0" err="1" smtClean="0"/>
              <a:t>tot</a:t>
            </a:r>
            <a:r>
              <a:rPr lang="fr-LU" dirty="0" smtClean="0"/>
              <a:t> </a:t>
            </a:r>
            <a:r>
              <a:rPr lang="fr-LU" dirty="0" err="1" smtClean="0"/>
              <a:t>aufgefundene</a:t>
            </a:r>
            <a:r>
              <a:rPr lang="fr-LU" baseline="0" dirty="0" smtClean="0"/>
              <a:t> </a:t>
            </a:r>
            <a:r>
              <a:rPr lang="fr-LU" dirty="0" smtClean="0"/>
              <a:t>Rehe </a:t>
            </a:r>
            <a:r>
              <a:rPr lang="fr-LU" dirty="0"/>
              <a:t>in Luxemburg (1945/46 - 2013/14)
Nombre de chevreuils tirés </a:t>
            </a:r>
            <a:r>
              <a:rPr lang="fr-LU" dirty="0" smtClean="0"/>
              <a:t>ou trouvés morts au </a:t>
            </a:r>
            <a:r>
              <a:rPr lang="fr-LU" dirty="0"/>
              <a:t>Luxembourg (1945/46 - 2013/14)</a:t>
            </a:r>
          </a:p>
        </c:rich>
      </c:tx>
      <c:layout>
        <c:manualLayout>
          <c:xMode val="edge"/>
          <c:yMode val="edge"/>
          <c:x val="0.3361552782544332"/>
          <c:y val="2.01681031717176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331941544885182E-2"/>
          <c:y val="0.15630252100840336"/>
          <c:w val="0.91022964509394577"/>
          <c:h val="0.6722689075630252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'Statistique de tir depuis 1900'!$K$5</c:f>
              <c:strCache>
                <c:ptCount val="1"/>
                <c:pt idx="0">
                  <c:v>blaireaux</c:v>
                </c:pt>
              </c:strCache>
            </c:strRef>
          </c:tx>
          <c:invertIfNegative val="0"/>
          <c:cat>
            <c:strRef>
              <c:f>'Statistique de tir depuis 1900'!$B$52:$B$120</c:f>
              <c:strCache>
                <c:ptCount val="69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</c:strCache>
            </c:strRef>
          </c:cat>
          <c:val>
            <c:numRef>
              <c:f>'Statistique de tir depuis 1900'!$K$6:$K$117</c:f>
            </c:numRef>
          </c:val>
        </c:ser>
        <c:ser>
          <c:idx val="2"/>
          <c:order val="1"/>
          <c:tx>
            <c:strRef>
              <c:f>'Statistique de tir depuis 1900'!$M$5</c:f>
              <c:strCache>
                <c:ptCount val="1"/>
                <c:pt idx="0">
                  <c:v>loutres</c:v>
                </c:pt>
              </c:strCache>
            </c:strRef>
          </c:tx>
          <c:invertIfNegative val="0"/>
          <c:cat>
            <c:strRef>
              <c:f>'Statistique de tir depuis 1900'!$B$52:$B$120</c:f>
              <c:strCache>
                <c:ptCount val="69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</c:strCache>
            </c:strRef>
          </c:cat>
          <c:val>
            <c:numRef>
              <c:f>'Statistique de tir depuis 1900'!$M$6:$M$117</c:f>
            </c:numRef>
          </c:val>
        </c:ser>
        <c:ser>
          <c:idx val="0"/>
          <c:order val="2"/>
          <c:spPr>
            <a:solidFill>
              <a:srgbClr val="FB923B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'Statistique de tir depuis 1900'!$B$52:$B$120</c:f>
              <c:strCache>
                <c:ptCount val="69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</c:strCache>
            </c:strRef>
          </c:cat>
          <c:val>
            <c:numRef>
              <c:f>'Statistique de tir depuis 1900'!$D$52:$D$120</c:f>
              <c:numCache>
                <c:formatCode>General</c:formatCode>
                <c:ptCount val="69"/>
                <c:pt idx="0">
                  <c:v>62</c:v>
                </c:pt>
                <c:pt idx="1">
                  <c:v>159</c:v>
                </c:pt>
                <c:pt idx="2">
                  <c:v>611</c:v>
                </c:pt>
                <c:pt idx="3">
                  <c:v>996</c:v>
                </c:pt>
                <c:pt idx="4">
                  <c:v>1185</c:v>
                </c:pt>
                <c:pt idx="5">
                  <c:v>1572</c:v>
                </c:pt>
                <c:pt idx="6">
                  <c:v>1836</c:v>
                </c:pt>
                <c:pt idx="7">
                  <c:v>2073</c:v>
                </c:pt>
                <c:pt idx="8">
                  <c:v>2498</c:v>
                </c:pt>
                <c:pt idx="9">
                  <c:v>2641</c:v>
                </c:pt>
                <c:pt idx="10">
                  <c:v>2579</c:v>
                </c:pt>
                <c:pt idx="11">
                  <c:v>2631</c:v>
                </c:pt>
                <c:pt idx="12">
                  <c:v>3223</c:v>
                </c:pt>
                <c:pt idx="13">
                  <c:v>2844</c:v>
                </c:pt>
                <c:pt idx="14">
                  <c:v>3732</c:v>
                </c:pt>
                <c:pt idx="15">
                  <c:v>3655</c:v>
                </c:pt>
                <c:pt idx="16">
                  <c:v>4335</c:v>
                </c:pt>
                <c:pt idx="17">
                  <c:v>4695</c:v>
                </c:pt>
                <c:pt idx="18">
                  <c:v>5687</c:v>
                </c:pt>
                <c:pt idx="19">
                  <c:v>5126</c:v>
                </c:pt>
                <c:pt idx="20">
                  <c:v>4936</c:v>
                </c:pt>
                <c:pt idx="21">
                  <c:v>4902</c:v>
                </c:pt>
                <c:pt idx="22">
                  <c:v>3754</c:v>
                </c:pt>
                <c:pt idx="23">
                  <c:v>3661</c:v>
                </c:pt>
                <c:pt idx="24">
                  <c:v>4655</c:v>
                </c:pt>
                <c:pt idx="25">
                  <c:v>4260</c:v>
                </c:pt>
                <c:pt idx="26">
                  <c:v>4744</c:v>
                </c:pt>
                <c:pt idx="27">
                  <c:v>6166</c:v>
                </c:pt>
                <c:pt idx="28">
                  <c:v>6748</c:v>
                </c:pt>
                <c:pt idx="29">
                  <c:v>6237</c:v>
                </c:pt>
                <c:pt idx="30">
                  <c:v>4493</c:v>
                </c:pt>
                <c:pt idx="31">
                  <c:v>5111</c:v>
                </c:pt>
                <c:pt idx="32">
                  <c:v>5027</c:v>
                </c:pt>
                <c:pt idx="33">
                  <c:v>5429</c:v>
                </c:pt>
                <c:pt idx="34">
                  <c:v>5883</c:v>
                </c:pt>
                <c:pt idx="35">
                  <c:v>5258</c:v>
                </c:pt>
                <c:pt idx="36">
                  <c:v>5372</c:v>
                </c:pt>
                <c:pt idx="37">
                  <c:v>5329</c:v>
                </c:pt>
                <c:pt idx="38">
                  <c:v>5415</c:v>
                </c:pt>
                <c:pt idx="39">
                  <c:v>5757</c:v>
                </c:pt>
                <c:pt idx="40">
                  <c:v>5427</c:v>
                </c:pt>
                <c:pt idx="41">
                  <c:v>5356</c:v>
                </c:pt>
                <c:pt idx="42">
                  <c:v>4951</c:v>
                </c:pt>
                <c:pt idx="43">
                  <c:v>5742</c:v>
                </c:pt>
                <c:pt idx="44">
                  <c:v>6187</c:v>
                </c:pt>
                <c:pt idx="45">
                  <c:v>5984</c:v>
                </c:pt>
                <c:pt idx="46">
                  <c:v>6238</c:v>
                </c:pt>
                <c:pt idx="47">
                  <c:v>6483</c:v>
                </c:pt>
                <c:pt idx="48">
                  <c:v>6334</c:v>
                </c:pt>
                <c:pt idx="49">
                  <c:v>6102</c:v>
                </c:pt>
                <c:pt idx="50">
                  <c:v>7099</c:v>
                </c:pt>
                <c:pt idx="51">
                  <c:v>7838</c:v>
                </c:pt>
                <c:pt idx="52">
                  <c:v>6793</c:v>
                </c:pt>
                <c:pt idx="53">
                  <c:v>7342</c:v>
                </c:pt>
                <c:pt idx="54">
                  <c:v>7756</c:v>
                </c:pt>
                <c:pt idx="55">
                  <c:v>7112</c:v>
                </c:pt>
                <c:pt idx="56">
                  <c:v>7323</c:v>
                </c:pt>
                <c:pt idx="57">
                  <c:v>7582</c:v>
                </c:pt>
                <c:pt idx="58">
                  <c:v>7251</c:v>
                </c:pt>
                <c:pt idx="59">
                  <c:v>7760</c:v>
                </c:pt>
                <c:pt idx="60">
                  <c:v>7943</c:v>
                </c:pt>
                <c:pt idx="61">
                  <c:v>7128</c:v>
                </c:pt>
                <c:pt idx="62">
                  <c:v>7268</c:v>
                </c:pt>
                <c:pt idx="63">
                  <c:v>7824</c:v>
                </c:pt>
                <c:pt idx="64">
                  <c:v>6530</c:v>
                </c:pt>
                <c:pt idx="65">
                  <c:v>6438</c:v>
                </c:pt>
                <c:pt idx="66">
                  <c:v>5793</c:v>
                </c:pt>
                <c:pt idx="67">
                  <c:v>4817</c:v>
                </c:pt>
                <c:pt idx="68">
                  <c:v>5994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06624"/>
        <c:axId val="77468800"/>
      </c:barChart>
      <c:catAx>
        <c:axId val="7490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Jagdjahr / année cynégétique</a:t>
                </a:r>
              </a:p>
            </c:rich>
          </c:tx>
          <c:layout>
            <c:manualLayout>
              <c:xMode val="edge"/>
              <c:yMode val="edge"/>
              <c:x val="0.43319415448851772"/>
              <c:y val="0.942857269103988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4688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7468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Anzahl / nombre</a:t>
                </a:r>
              </a:p>
            </c:rich>
          </c:tx>
          <c:layout>
            <c:manualLayout>
              <c:xMode val="edge"/>
              <c:yMode val="edge"/>
              <c:x val="1.1482254697286013E-2"/>
              <c:y val="0.401680673754164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90662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LU" dirty="0" err="1"/>
              <a:t>Geschossene</a:t>
            </a:r>
            <a:r>
              <a:rPr lang="fr-LU" dirty="0"/>
              <a:t> </a:t>
            </a:r>
            <a:r>
              <a:rPr lang="fr-LU" sz="1200" b="1" i="0" u="none" strike="noStrike" baseline="0" dirty="0" err="1" smtClean="0">
                <a:effectLst/>
              </a:rPr>
              <a:t>und</a:t>
            </a:r>
            <a:r>
              <a:rPr lang="fr-LU" sz="1200" b="1" i="0" u="none" strike="noStrike" baseline="0" dirty="0" smtClean="0">
                <a:effectLst/>
              </a:rPr>
              <a:t> </a:t>
            </a:r>
            <a:r>
              <a:rPr lang="fr-LU" sz="1200" b="1" i="0" u="none" strike="noStrike" baseline="0" dirty="0" err="1" smtClean="0">
                <a:effectLst/>
              </a:rPr>
              <a:t>tot</a:t>
            </a:r>
            <a:r>
              <a:rPr lang="fr-LU" sz="1200" b="1" i="0" u="none" strike="noStrike" baseline="0" dirty="0" smtClean="0">
                <a:effectLst/>
              </a:rPr>
              <a:t> </a:t>
            </a:r>
            <a:r>
              <a:rPr lang="fr-LU" sz="1200" b="1" i="0" u="none" strike="noStrike" baseline="0" dirty="0" err="1" smtClean="0">
                <a:effectLst/>
              </a:rPr>
              <a:t>aufgefundene</a:t>
            </a:r>
            <a:r>
              <a:rPr lang="fr-LU" sz="1200" b="1" i="0" u="none" strike="noStrike" baseline="0" dirty="0" smtClean="0">
                <a:effectLst/>
              </a:rPr>
              <a:t> </a:t>
            </a:r>
            <a:r>
              <a:rPr lang="fr-LU" dirty="0" err="1" smtClean="0"/>
              <a:t>Hirsche</a:t>
            </a:r>
            <a:r>
              <a:rPr lang="fr-LU" dirty="0" smtClean="0"/>
              <a:t> </a:t>
            </a:r>
            <a:r>
              <a:rPr lang="fr-LU" dirty="0"/>
              <a:t>in Luxemburg (1945/46 - 2013/14)
Nombre de cerfs tirés </a:t>
            </a:r>
            <a:r>
              <a:rPr lang="fr-LU" sz="1200" b="1" i="0" u="none" strike="noStrike" baseline="0" dirty="0" smtClean="0">
                <a:effectLst/>
              </a:rPr>
              <a:t>ou trouvés morts </a:t>
            </a:r>
            <a:r>
              <a:rPr lang="fr-LU" dirty="0" smtClean="0"/>
              <a:t>au </a:t>
            </a:r>
            <a:r>
              <a:rPr lang="fr-LU" dirty="0"/>
              <a:t>Luxembourg (1945/46 - 2013/14)</a:t>
            </a:r>
          </a:p>
        </c:rich>
      </c:tx>
      <c:layout>
        <c:manualLayout>
          <c:xMode val="edge"/>
          <c:yMode val="edge"/>
          <c:x val="0.33432259637341594"/>
          <c:y val="2.434413680062945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944071588366884E-2"/>
          <c:y val="0.15609756097560976"/>
          <c:w val="0.89746228176417131"/>
          <c:h val="0.671544715447154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('Statistique de tir depuis 1900'!$B$52:$B$120;'Statistique de tir depuis 1900'!$C$52:$C$120)</c:f>
              <c:strCache>
                <c:ptCount val="138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  <c:pt idx="69">
                  <c:v>18</c:v>
                </c:pt>
                <c:pt idx="70">
                  <c:v>6</c:v>
                </c:pt>
                <c:pt idx="71">
                  <c:v>15</c:v>
                </c:pt>
                <c:pt idx="72">
                  <c:v>12</c:v>
                </c:pt>
                <c:pt idx="73">
                  <c:v>23</c:v>
                </c:pt>
                <c:pt idx="74">
                  <c:v>30</c:v>
                </c:pt>
                <c:pt idx="75">
                  <c:v>37</c:v>
                </c:pt>
                <c:pt idx="76">
                  <c:v>44</c:v>
                </c:pt>
                <c:pt idx="77">
                  <c:v>40</c:v>
                </c:pt>
                <c:pt idx="78">
                  <c:v>39</c:v>
                </c:pt>
                <c:pt idx="79">
                  <c:v>32</c:v>
                </c:pt>
                <c:pt idx="80">
                  <c:v>40</c:v>
                </c:pt>
                <c:pt idx="81">
                  <c:v>40</c:v>
                </c:pt>
                <c:pt idx="82">
                  <c:v>57</c:v>
                </c:pt>
                <c:pt idx="83">
                  <c:v>78</c:v>
                </c:pt>
                <c:pt idx="84">
                  <c:v>70</c:v>
                </c:pt>
                <c:pt idx="85">
                  <c:v>84</c:v>
                </c:pt>
                <c:pt idx="86">
                  <c:v>102</c:v>
                </c:pt>
                <c:pt idx="87">
                  <c:v>74</c:v>
                </c:pt>
                <c:pt idx="88">
                  <c:v>145</c:v>
                </c:pt>
                <c:pt idx="89">
                  <c:v>137</c:v>
                </c:pt>
                <c:pt idx="90">
                  <c:v>125</c:v>
                </c:pt>
                <c:pt idx="91">
                  <c:v>78</c:v>
                </c:pt>
                <c:pt idx="92">
                  <c:v>102</c:v>
                </c:pt>
                <c:pt idx="93">
                  <c:v>141</c:v>
                </c:pt>
                <c:pt idx="94">
                  <c:v>87</c:v>
                </c:pt>
                <c:pt idx="95">
                  <c:v>144</c:v>
                </c:pt>
                <c:pt idx="96">
                  <c:v>147</c:v>
                </c:pt>
                <c:pt idx="97">
                  <c:v>121</c:v>
                </c:pt>
                <c:pt idx="98">
                  <c:v>123</c:v>
                </c:pt>
                <c:pt idx="99">
                  <c:v>131</c:v>
                </c:pt>
                <c:pt idx="100">
                  <c:v>126</c:v>
                </c:pt>
                <c:pt idx="101">
                  <c:v>129</c:v>
                </c:pt>
                <c:pt idx="102">
                  <c:v>160</c:v>
                </c:pt>
                <c:pt idx="103">
                  <c:v>170</c:v>
                </c:pt>
                <c:pt idx="104">
                  <c:v>161</c:v>
                </c:pt>
                <c:pt idx="105">
                  <c:v>168</c:v>
                </c:pt>
                <c:pt idx="106">
                  <c:v>146</c:v>
                </c:pt>
                <c:pt idx="107">
                  <c:v>155</c:v>
                </c:pt>
                <c:pt idx="108">
                  <c:v>140</c:v>
                </c:pt>
                <c:pt idx="109">
                  <c:v>95</c:v>
                </c:pt>
                <c:pt idx="110">
                  <c:v>108</c:v>
                </c:pt>
                <c:pt idx="111">
                  <c:v>111</c:v>
                </c:pt>
                <c:pt idx="112">
                  <c:v>109</c:v>
                </c:pt>
                <c:pt idx="113">
                  <c:v>102</c:v>
                </c:pt>
                <c:pt idx="114">
                  <c:v>110</c:v>
                </c:pt>
                <c:pt idx="115">
                  <c:v>143</c:v>
                </c:pt>
                <c:pt idx="116">
                  <c:v>108</c:v>
                </c:pt>
                <c:pt idx="117">
                  <c:v>145</c:v>
                </c:pt>
                <c:pt idx="118">
                  <c:v>111</c:v>
                </c:pt>
                <c:pt idx="119">
                  <c:v>110</c:v>
                </c:pt>
                <c:pt idx="120">
                  <c:v>153</c:v>
                </c:pt>
                <c:pt idx="121">
                  <c:v>84</c:v>
                </c:pt>
                <c:pt idx="122">
                  <c:v>96</c:v>
                </c:pt>
                <c:pt idx="123">
                  <c:v>177</c:v>
                </c:pt>
                <c:pt idx="124">
                  <c:v>140</c:v>
                </c:pt>
                <c:pt idx="125">
                  <c:v>178</c:v>
                </c:pt>
                <c:pt idx="126">
                  <c:v>202</c:v>
                </c:pt>
                <c:pt idx="127">
                  <c:v>158</c:v>
                </c:pt>
                <c:pt idx="128">
                  <c:v>256</c:v>
                </c:pt>
                <c:pt idx="129">
                  <c:v>344</c:v>
                </c:pt>
                <c:pt idx="130">
                  <c:v>250</c:v>
                </c:pt>
                <c:pt idx="131">
                  <c:v>325</c:v>
                </c:pt>
                <c:pt idx="132">
                  <c:v>362</c:v>
                </c:pt>
                <c:pt idx="133">
                  <c:v>360</c:v>
                </c:pt>
                <c:pt idx="134">
                  <c:v>317</c:v>
                </c:pt>
                <c:pt idx="135">
                  <c:v>327</c:v>
                </c:pt>
                <c:pt idx="136">
                  <c:v>326</c:v>
                </c:pt>
                <c:pt idx="137">
                  <c:v>330</c:v>
                </c:pt>
              </c:strCache>
            </c:strRef>
          </c:cat>
          <c:val>
            <c:numRef>
              <c:f>'Statistique de tir depuis 1900'!$C$52:$C$120</c:f>
              <c:numCache>
                <c:formatCode>General</c:formatCode>
                <c:ptCount val="69"/>
                <c:pt idx="0">
                  <c:v>18</c:v>
                </c:pt>
                <c:pt idx="1">
                  <c:v>6</c:v>
                </c:pt>
                <c:pt idx="2">
                  <c:v>15</c:v>
                </c:pt>
                <c:pt idx="3">
                  <c:v>12</c:v>
                </c:pt>
                <c:pt idx="4">
                  <c:v>23</c:v>
                </c:pt>
                <c:pt idx="5">
                  <c:v>30</c:v>
                </c:pt>
                <c:pt idx="6">
                  <c:v>37</c:v>
                </c:pt>
                <c:pt idx="7">
                  <c:v>44</c:v>
                </c:pt>
                <c:pt idx="8">
                  <c:v>40</c:v>
                </c:pt>
                <c:pt idx="9">
                  <c:v>39</c:v>
                </c:pt>
                <c:pt idx="10">
                  <c:v>32</c:v>
                </c:pt>
                <c:pt idx="11">
                  <c:v>40</c:v>
                </c:pt>
                <c:pt idx="12">
                  <c:v>40</c:v>
                </c:pt>
                <c:pt idx="13">
                  <c:v>57</c:v>
                </c:pt>
                <c:pt idx="14">
                  <c:v>78</c:v>
                </c:pt>
                <c:pt idx="15">
                  <c:v>70</c:v>
                </c:pt>
                <c:pt idx="16">
                  <c:v>84</c:v>
                </c:pt>
                <c:pt idx="17">
                  <c:v>102</c:v>
                </c:pt>
                <c:pt idx="18">
                  <c:v>74</c:v>
                </c:pt>
                <c:pt idx="19">
                  <c:v>145</c:v>
                </c:pt>
                <c:pt idx="20">
                  <c:v>137</c:v>
                </c:pt>
                <c:pt idx="21">
                  <c:v>125</c:v>
                </c:pt>
                <c:pt idx="22">
                  <c:v>78</c:v>
                </c:pt>
                <c:pt idx="23">
                  <c:v>102</c:v>
                </c:pt>
                <c:pt idx="24">
                  <c:v>141</c:v>
                </c:pt>
                <c:pt idx="25">
                  <c:v>87</c:v>
                </c:pt>
                <c:pt idx="26">
                  <c:v>144</c:v>
                </c:pt>
                <c:pt idx="27">
                  <c:v>147</c:v>
                </c:pt>
                <c:pt idx="28">
                  <c:v>121</c:v>
                </c:pt>
                <c:pt idx="29">
                  <c:v>123</c:v>
                </c:pt>
                <c:pt idx="30">
                  <c:v>131</c:v>
                </c:pt>
                <c:pt idx="31">
                  <c:v>126</c:v>
                </c:pt>
                <c:pt idx="32">
                  <c:v>129</c:v>
                </c:pt>
                <c:pt idx="33">
                  <c:v>160</c:v>
                </c:pt>
                <c:pt idx="34">
                  <c:v>170</c:v>
                </c:pt>
                <c:pt idx="35">
                  <c:v>161</c:v>
                </c:pt>
                <c:pt idx="36">
                  <c:v>168</c:v>
                </c:pt>
                <c:pt idx="37">
                  <c:v>146</c:v>
                </c:pt>
                <c:pt idx="38">
                  <c:v>155</c:v>
                </c:pt>
                <c:pt idx="39">
                  <c:v>140</c:v>
                </c:pt>
                <c:pt idx="40">
                  <c:v>95</c:v>
                </c:pt>
                <c:pt idx="41">
                  <c:v>108</c:v>
                </c:pt>
                <c:pt idx="42">
                  <c:v>111</c:v>
                </c:pt>
                <c:pt idx="43">
                  <c:v>109</c:v>
                </c:pt>
                <c:pt idx="44">
                  <c:v>102</c:v>
                </c:pt>
                <c:pt idx="45">
                  <c:v>110</c:v>
                </c:pt>
                <c:pt idx="46">
                  <c:v>143</c:v>
                </c:pt>
                <c:pt idx="47">
                  <c:v>108</c:v>
                </c:pt>
                <c:pt idx="48">
                  <c:v>145</c:v>
                </c:pt>
                <c:pt idx="49">
                  <c:v>111</c:v>
                </c:pt>
                <c:pt idx="50">
                  <c:v>110</c:v>
                </c:pt>
                <c:pt idx="51">
                  <c:v>153</c:v>
                </c:pt>
                <c:pt idx="52">
                  <c:v>84</c:v>
                </c:pt>
                <c:pt idx="53">
                  <c:v>96</c:v>
                </c:pt>
                <c:pt idx="54">
                  <c:v>177</c:v>
                </c:pt>
                <c:pt idx="55">
                  <c:v>140</c:v>
                </c:pt>
                <c:pt idx="56">
                  <c:v>178</c:v>
                </c:pt>
                <c:pt idx="57">
                  <c:v>202</c:v>
                </c:pt>
                <c:pt idx="58">
                  <c:v>158</c:v>
                </c:pt>
                <c:pt idx="59">
                  <c:v>256</c:v>
                </c:pt>
                <c:pt idx="60">
                  <c:v>344</c:v>
                </c:pt>
                <c:pt idx="61">
                  <c:v>250</c:v>
                </c:pt>
                <c:pt idx="62">
                  <c:v>325</c:v>
                </c:pt>
                <c:pt idx="63">
                  <c:v>362</c:v>
                </c:pt>
                <c:pt idx="64">
                  <c:v>360</c:v>
                </c:pt>
                <c:pt idx="65">
                  <c:v>317</c:v>
                </c:pt>
                <c:pt idx="66">
                  <c:v>327</c:v>
                </c:pt>
                <c:pt idx="67">
                  <c:v>326</c:v>
                </c:pt>
                <c:pt idx="68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503104"/>
        <c:axId val="78713600"/>
      </c:barChart>
      <c:catAx>
        <c:axId val="77503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Jagdjahr / année cynégétique</a:t>
                </a:r>
              </a:p>
            </c:rich>
          </c:tx>
          <c:layout>
            <c:manualLayout>
              <c:xMode val="edge"/>
              <c:yMode val="edge"/>
              <c:x val="0.42281883297622513"/>
              <c:y val="0.944715347063701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7136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87136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Anzahl / nombre</a:t>
                </a:r>
              </a:p>
            </c:rich>
          </c:tx>
          <c:layout>
            <c:manualLayout>
              <c:xMode val="edge"/>
              <c:yMode val="edge"/>
              <c:x val="1.23042738358713E-2"/>
              <c:y val="0.40325202834987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50310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LU" dirty="0" err="1"/>
              <a:t>Geschossene</a:t>
            </a:r>
            <a:r>
              <a:rPr lang="fr-LU" dirty="0"/>
              <a:t> </a:t>
            </a:r>
            <a:r>
              <a:rPr lang="fr-LU" sz="1150" b="1" i="0" u="none" strike="noStrike" baseline="0" dirty="0" err="1" smtClean="0">
                <a:effectLst/>
              </a:rPr>
              <a:t>und</a:t>
            </a:r>
            <a:r>
              <a:rPr lang="fr-LU" sz="1150" b="1" i="0" u="none" strike="noStrike" baseline="0" dirty="0" smtClean="0">
                <a:effectLst/>
              </a:rPr>
              <a:t> </a:t>
            </a:r>
            <a:r>
              <a:rPr lang="fr-LU" sz="1150" b="1" i="0" u="none" strike="noStrike" baseline="0" dirty="0" err="1" smtClean="0">
                <a:effectLst/>
              </a:rPr>
              <a:t>tot</a:t>
            </a:r>
            <a:r>
              <a:rPr lang="fr-LU" sz="1150" b="1" i="0" u="none" strike="noStrike" baseline="0" dirty="0" smtClean="0">
                <a:effectLst/>
              </a:rPr>
              <a:t> </a:t>
            </a:r>
            <a:r>
              <a:rPr lang="fr-LU" sz="1150" b="1" i="0" u="none" strike="noStrike" baseline="0" dirty="0" err="1" smtClean="0">
                <a:effectLst/>
              </a:rPr>
              <a:t>aufgefundene</a:t>
            </a:r>
            <a:r>
              <a:rPr lang="fr-LU" sz="1150" b="1" i="0" u="none" strike="noStrike" baseline="0" dirty="0" smtClean="0">
                <a:effectLst/>
              </a:rPr>
              <a:t> </a:t>
            </a:r>
            <a:r>
              <a:rPr lang="fr-LU" dirty="0" err="1" smtClean="0"/>
              <a:t>Wildschweine</a:t>
            </a:r>
            <a:r>
              <a:rPr lang="fr-LU" dirty="0" smtClean="0"/>
              <a:t> </a:t>
            </a:r>
            <a:r>
              <a:rPr lang="fr-LU" dirty="0"/>
              <a:t>in Luxemburg (1945/46 - 2013/14)
Nombre de sangliers tirés </a:t>
            </a:r>
            <a:r>
              <a:rPr lang="fr-LU" sz="1150" b="1" i="0" u="none" strike="noStrike" baseline="0" dirty="0" smtClean="0">
                <a:effectLst/>
              </a:rPr>
              <a:t>ou trouvés morts </a:t>
            </a:r>
            <a:r>
              <a:rPr lang="fr-LU" dirty="0" smtClean="0"/>
              <a:t>au </a:t>
            </a:r>
            <a:r>
              <a:rPr lang="fr-LU" dirty="0"/>
              <a:t>Luxembourg (1945/46 - 2013/14)</a:t>
            </a:r>
          </a:p>
        </c:rich>
      </c:tx>
      <c:layout>
        <c:manualLayout>
          <c:xMode val="edge"/>
          <c:yMode val="edge"/>
          <c:x val="0.3815906732269988"/>
          <c:y val="2.75168114036711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618534058129573E-2"/>
          <c:y val="0.15385288980236764"/>
          <c:w val="0.91022964509394577"/>
          <c:h val="0.67226890756302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'Statistique de tir depuis 1900'!$B$52:$B$120</c:f>
              <c:strCache>
                <c:ptCount val="69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</c:strCache>
            </c:strRef>
          </c:cat>
          <c:val>
            <c:numRef>
              <c:f>'Statistique de tir depuis 1900'!$E$52:$E$120</c:f>
              <c:numCache>
                <c:formatCode>General</c:formatCode>
                <c:ptCount val="69"/>
                <c:pt idx="0">
                  <c:v>1314</c:v>
                </c:pt>
                <c:pt idx="1">
                  <c:v>824</c:v>
                </c:pt>
                <c:pt idx="2">
                  <c:v>655</c:v>
                </c:pt>
                <c:pt idx="3">
                  <c:v>565</c:v>
                </c:pt>
                <c:pt idx="4">
                  <c:v>552</c:v>
                </c:pt>
                <c:pt idx="5">
                  <c:v>914</c:v>
                </c:pt>
                <c:pt idx="6">
                  <c:v>870</c:v>
                </c:pt>
                <c:pt idx="7">
                  <c:v>427</c:v>
                </c:pt>
                <c:pt idx="8">
                  <c:v>305</c:v>
                </c:pt>
                <c:pt idx="9">
                  <c:v>219</c:v>
                </c:pt>
                <c:pt idx="10">
                  <c:v>261</c:v>
                </c:pt>
                <c:pt idx="11">
                  <c:v>197</c:v>
                </c:pt>
                <c:pt idx="12">
                  <c:v>385</c:v>
                </c:pt>
                <c:pt idx="13">
                  <c:v>363</c:v>
                </c:pt>
                <c:pt idx="14">
                  <c:v>343</c:v>
                </c:pt>
                <c:pt idx="15">
                  <c:v>418</c:v>
                </c:pt>
                <c:pt idx="16">
                  <c:v>549</c:v>
                </c:pt>
                <c:pt idx="17">
                  <c:v>474</c:v>
                </c:pt>
                <c:pt idx="18">
                  <c:v>422</c:v>
                </c:pt>
                <c:pt idx="19">
                  <c:v>436</c:v>
                </c:pt>
                <c:pt idx="20">
                  <c:v>399</c:v>
                </c:pt>
                <c:pt idx="21">
                  <c:v>378</c:v>
                </c:pt>
                <c:pt idx="22">
                  <c:v>338</c:v>
                </c:pt>
                <c:pt idx="23">
                  <c:v>370</c:v>
                </c:pt>
                <c:pt idx="24">
                  <c:v>356</c:v>
                </c:pt>
                <c:pt idx="25">
                  <c:v>542</c:v>
                </c:pt>
                <c:pt idx="26">
                  <c:v>443</c:v>
                </c:pt>
                <c:pt idx="27">
                  <c:v>668</c:v>
                </c:pt>
                <c:pt idx="28">
                  <c:v>636</c:v>
                </c:pt>
                <c:pt idx="29">
                  <c:v>783</c:v>
                </c:pt>
                <c:pt idx="30">
                  <c:v>972</c:v>
                </c:pt>
                <c:pt idx="31">
                  <c:v>964</c:v>
                </c:pt>
                <c:pt idx="32">
                  <c:v>1006</c:v>
                </c:pt>
                <c:pt idx="33">
                  <c:v>814</c:v>
                </c:pt>
                <c:pt idx="34">
                  <c:v>760</c:v>
                </c:pt>
                <c:pt idx="35">
                  <c:v>656</c:v>
                </c:pt>
                <c:pt idx="36">
                  <c:v>647</c:v>
                </c:pt>
                <c:pt idx="37">
                  <c:v>732</c:v>
                </c:pt>
                <c:pt idx="38">
                  <c:v>1183</c:v>
                </c:pt>
                <c:pt idx="39">
                  <c:v>1178</c:v>
                </c:pt>
                <c:pt idx="40">
                  <c:v>1256</c:v>
                </c:pt>
                <c:pt idx="41">
                  <c:v>1565</c:v>
                </c:pt>
                <c:pt idx="42">
                  <c:v>1301</c:v>
                </c:pt>
                <c:pt idx="43">
                  <c:v>1920</c:v>
                </c:pt>
                <c:pt idx="44">
                  <c:v>1484</c:v>
                </c:pt>
                <c:pt idx="45">
                  <c:v>1991</c:v>
                </c:pt>
                <c:pt idx="46">
                  <c:v>2185</c:v>
                </c:pt>
                <c:pt idx="47">
                  <c:v>2392</c:v>
                </c:pt>
                <c:pt idx="48">
                  <c:v>3495</c:v>
                </c:pt>
                <c:pt idx="49">
                  <c:v>3110</c:v>
                </c:pt>
                <c:pt idx="50">
                  <c:v>3432</c:v>
                </c:pt>
                <c:pt idx="51">
                  <c:v>4764</c:v>
                </c:pt>
                <c:pt idx="52">
                  <c:v>3316</c:v>
                </c:pt>
                <c:pt idx="53">
                  <c:v>3485</c:v>
                </c:pt>
                <c:pt idx="54">
                  <c:v>4247</c:v>
                </c:pt>
                <c:pt idx="55">
                  <c:v>3721</c:v>
                </c:pt>
                <c:pt idx="56">
                  <c:v>4574</c:v>
                </c:pt>
                <c:pt idx="57">
                  <c:v>3154</c:v>
                </c:pt>
                <c:pt idx="58">
                  <c:v>4430</c:v>
                </c:pt>
                <c:pt idx="59">
                  <c:v>3950</c:v>
                </c:pt>
                <c:pt idx="60">
                  <c:v>5305</c:v>
                </c:pt>
                <c:pt idx="61">
                  <c:v>4771</c:v>
                </c:pt>
                <c:pt idx="62">
                  <c:v>5680</c:v>
                </c:pt>
                <c:pt idx="63">
                  <c:v>6699</c:v>
                </c:pt>
                <c:pt idx="64">
                  <c:v>5022</c:v>
                </c:pt>
                <c:pt idx="65">
                  <c:v>5109</c:v>
                </c:pt>
                <c:pt idx="66">
                  <c:v>4500</c:v>
                </c:pt>
                <c:pt idx="67">
                  <c:v>5118</c:v>
                </c:pt>
                <c:pt idx="68">
                  <c:v>3618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44192"/>
        <c:axId val="83825408"/>
      </c:barChart>
      <c:catAx>
        <c:axId val="7874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Jagdjahr / année cynégétique</a:t>
                </a:r>
              </a:p>
            </c:rich>
          </c:tx>
          <c:layout>
            <c:manualLayout>
              <c:xMode val="edge"/>
              <c:yMode val="edge"/>
              <c:x val="0.43319419646403529"/>
              <c:y val="0.94285722353316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2540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38254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Anzahl / nombre</a:t>
                </a:r>
              </a:p>
            </c:rich>
          </c:tx>
          <c:layout>
            <c:manualLayout>
              <c:xMode val="edge"/>
              <c:yMode val="edge"/>
              <c:x val="1.1482270595370299E-2"/>
              <c:y val="0.401680748792487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74419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LU" dirty="0" err="1"/>
              <a:t>Geschossene</a:t>
            </a:r>
            <a:r>
              <a:rPr lang="fr-LU" dirty="0"/>
              <a:t> </a:t>
            </a:r>
            <a:r>
              <a:rPr lang="fr-LU" sz="1200" b="1" i="0" u="none" strike="noStrike" baseline="0" dirty="0" err="1" smtClean="0">
                <a:effectLst/>
              </a:rPr>
              <a:t>und</a:t>
            </a:r>
            <a:r>
              <a:rPr lang="fr-LU" sz="1200" b="1" i="0" u="none" strike="noStrike" baseline="0" dirty="0" smtClean="0">
                <a:effectLst/>
              </a:rPr>
              <a:t> </a:t>
            </a:r>
            <a:r>
              <a:rPr lang="fr-LU" sz="1200" b="1" i="0" u="none" strike="noStrike" baseline="0" dirty="0" err="1" smtClean="0">
                <a:effectLst/>
              </a:rPr>
              <a:t>tot</a:t>
            </a:r>
            <a:r>
              <a:rPr lang="fr-LU" sz="1200" b="1" i="0" u="none" strike="noStrike" baseline="0" dirty="0" smtClean="0">
                <a:effectLst/>
              </a:rPr>
              <a:t> </a:t>
            </a:r>
            <a:r>
              <a:rPr lang="fr-LU" sz="1200" b="1" i="0" u="none" strike="noStrike" baseline="0" dirty="0" err="1" smtClean="0">
                <a:effectLst/>
              </a:rPr>
              <a:t>aufgefundene</a:t>
            </a:r>
            <a:r>
              <a:rPr lang="fr-LU" sz="1200" b="1" i="0" u="none" strike="noStrike" baseline="0" dirty="0" smtClean="0">
                <a:effectLst/>
              </a:rPr>
              <a:t> </a:t>
            </a:r>
            <a:r>
              <a:rPr lang="fr-LU" dirty="0" err="1" smtClean="0"/>
              <a:t>Hasen</a:t>
            </a:r>
            <a:r>
              <a:rPr lang="fr-LU" dirty="0" smtClean="0"/>
              <a:t> </a:t>
            </a:r>
            <a:r>
              <a:rPr lang="fr-LU" dirty="0"/>
              <a:t>in Luxemburg (1945/46 - 2013/14)
Nombre de lièvres tirés </a:t>
            </a:r>
            <a:r>
              <a:rPr lang="fr-LU" sz="1200" b="1" i="0" u="none" strike="noStrike" baseline="0" dirty="0" smtClean="0">
                <a:effectLst/>
              </a:rPr>
              <a:t>ou trouvés morts </a:t>
            </a:r>
            <a:r>
              <a:rPr lang="fr-LU" dirty="0" smtClean="0"/>
              <a:t>au </a:t>
            </a:r>
            <a:r>
              <a:rPr lang="fr-LU" dirty="0"/>
              <a:t>Luxembourg (1945/46 - 2013/14)</a:t>
            </a:r>
          </a:p>
        </c:rich>
      </c:tx>
      <c:layout>
        <c:manualLayout>
          <c:xMode val="edge"/>
          <c:yMode val="edge"/>
          <c:x val="0.3370689875546814"/>
          <c:y val="9.7138126627905538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722595078299773E-2"/>
          <c:y val="0.12032520325203253"/>
          <c:w val="0.8970917225950783"/>
          <c:h val="0.70569105691056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6633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'Statistique de tir depuis 1900'!$B$52:$B$120</c:f>
              <c:strCache>
                <c:ptCount val="69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</c:strCache>
            </c:strRef>
          </c:cat>
          <c:val>
            <c:numRef>
              <c:f>'Statistique de tir depuis 1900'!$H$52:$H$120</c:f>
              <c:numCache>
                <c:formatCode>General</c:formatCode>
                <c:ptCount val="69"/>
                <c:pt idx="0">
                  <c:v>5617</c:v>
                </c:pt>
                <c:pt idx="1">
                  <c:v>5817</c:v>
                </c:pt>
                <c:pt idx="2">
                  <c:v>6457</c:v>
                </c:pt>
                <c:pt idx="3">
                  <c:v>8250</c:v>
                </c:pt>
                <c:pt idx="4">
                  <c:v>12909</c:v>
                </c:pt>
                <c:pt idx="5">
                  <c:v>8746</c:v>
                </c:pt>
                <c:pt idx="6">
                  <c:v>9577</c:v>
                </c:pt>
                <c:pt idx="7">
                  <c:v>11107</c:v>
                </c:pt>
                <c:pt idx="8">
                  <c:v>11792</c:v>
                </c:pt>
                <c:pt idx="9">
                  <c:v>11006</c:v>
                </c:pt>
                <c:pt idx="10">
                  <c:v>7977</c:v>
                </c:pt>
                <c:pt idx="11">
                  <c:v>7809</c:v>
                </c:pt>
                <c:pt idx="12">
                  <c:v>8889</c:v>
                </c:pt>
                <c:pt idx="13">
                  <c:v>6501</c:v>
                </c:pt>
                <c:pt idx="14">
                  <c:v>11158</c:v>
                </c:pt>
                <c:pt idx="15">
                  <c:v>11852</c:v>
                </c:pt>
                <c:pt idx="16">
                  <c:v>11685</c:v>
                </c:pt>
                <c:pt idx="17">
                  <c:v>9965</c:v>
                </c:pt>
                <c:pt idx="18">
                  <c:v>11150</c:v>
                </c:pt>
                <c:pt idx="19">
                  <c:v>11257</c:v>
                </c:pt>
                <c:pt idx="20">
                  <c:v>10055</c:v>
                </c:pt>
                <c:pt idx="21">
                  <c:v>9118</c:v>
                </c:pt>
                <c:pt idx="22">
                  <c:v>7260</c:v>
                </c:pt>
                <c:pt idx="23">
                  <c:v>6621</c:v>
                </c:pt>
                <c:pt idx="24">
                  <c:v>7532</c:v>
                </c:pt>
                <c:pt idx="25">
                  <c:v>7343</c:v>
                </c:pt>
                <c:pt idx="26">
                  <c:v>7651</c:v>
                </c:pt>
                <c:pt idx="27">
                  <c:v>8473</c:v>
                </c:pt>
                <c:pt idx="28">
                  <c:v>7216</c:v>
                </c:pt>
                <c:pt idx="29">
                  <c:v>7252</c:v>
                </c:pt>
                <c:pt idx="30">
                  <c:v>4895</c:v>
                </c:pt>
                <c:pt idx="31">
                  <c:v>4080</c:v>
                </c:pt>
                <c:pt idx="32">
                  <c:v>5263</c:v>
                </c:pt>
                <c:pt idx="33">
                  <c:v>3960</c:v>
                </c:pt>
                <c:pt idx="34">
                  <c:v>3011</c:v>
                </c:pt>
                <c:pt idx="35">
                  <c:v>3152</c:v>
                </c:pt>
                <c:pt idx="36">
                  <c:v>3387</c:v>
                </c:pt>
                <c:pt idx="37">
                  <c:v>3051</c:v>
                </c:pt>
                <c:pt idx="38">
                  <c:v>3208</c:v>
                </c:pt>
                <c:pt idx="39">
                  <c:v>3019</c:v>
                </c:pt>
                <c:pt idx="40">
                  <c:v>3089</c:v>
                </c:pt>
                <c:pt idx="41">
                  <c:v>2884</c:v>
                </c:pt>
                <c:pt idx="42">
                  <c:v>2536</c:v>
                </c:pt>
                <c:pt idx="43">
                  <c:v>2372</c:v>
                </c:pt>
                <c:pt idx="44">
                  <c:v>3245</c:v>
                </c:pt>
                <c:pt idx="45">
                  <c:v>2474</c:v>
                </c:pt>
                <c:pt idx="46">
                  <c:v>2245</c:v>
                </c:pt>
                <c:pt idx="47">
                  <c:v>1985</c:v>
                </c:pt>
                <c:pt idx="48">
                  <c:v>1808</c:v>
                </c:pt>
                <c:pt idx="49">
                  <c:v>1413</c:v>
                </c:pt>
                <c:pt idx="50">
                  <c:v>1556</c:v>
                </c:pt>
                <c:pt idx="51">
                  <c:v>1538</c:v>
                </c:pt>
                <c:pt idx="52">
                  <c:v>1346</c:v>
                </c:pt>
                <c:pt idx="53">
                  <c:v>1533</c:v>
                </c:pt>
                <c:pt idx="54">
                  <c:v>1545</c:v>
                </c:pt>
                <c:pt idx="55">
                  <c:v>1207</c:v>
                </c:pt>
                <c:pt idx="56">
                  <c:v>1347</c:v>
                </c:pt>
                <c:pt idx="57">
                  <c:v>1385</c:v>
                </c:pt>
                <c:pt idx="58">
                  <c:v>1419</c:v>
                </c:pt>
                <c:pt idx="59">
                  <c:v>1521</c:v>
                </c:pt>
                <c:pt idx="60">
                  <c:v>1501</c:v>
                </c:pt>
                <c:pt idx="61">
                  <c:v>1362</c:v>
                </c:pt>
                <c:pt idx="62">
                  <c:v>1255</c:v>
                </c:pt>
                <c:pt idx="63">
                  <c:v>1194</c:v>
                </c:pt>
                <c:pt idx="64">
                  <c:v>1026</c:v>
                </c:pt>
                <c:pt idx="65">
                  <c:v>943</c:v>
                </c:pt>
                <c:pt idx="66">
                  <c:v>1017</c:v>
                </c:pt>
                <c:pt idx="67">
                  <c:v>779</c:v>
                </c:pt>
                <c:pt idx="68">
                  <c:v>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848192"/>
        <c:axId val="83887232"/>
      </c:barChart>
      <c:catAx>
        <c:axId val="83848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Jagdjahr / année cynégétique</a:t>
                </a:r>
              </a:p>
            </c:rich>
          </c:tx>
          <c:layout>
            <c:manualLayout>
              <c:xMode val="edge"/>
              <c:yMode val="edge"/>
              <c:x val="0.43064878560294217"/>
              <c:y val="0.943089393377725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872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38872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Anzahl / nombre</a:t>
                </a:r>
              </a:p>
            </c:rich>
          </c:tx>
          <c:layout>
            <c:manualLayout>
              <c:xMode val="edge"/>
              <c:yMode val="edge"/>
              <c:x val="1.3422777802312002E-2"/>
              <c:y val="0.3853658586607477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848192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LU" dirty="0" err="1"/>
              <a:t>Geschossene</a:t>
            </a:r>
            <a:r>
              <a:rPr lang="fr-LU" dirty="0"/>
              <a:t> </a:t>
            </a:r>
            <a:r>
              <a:rPr lang="fr-LU" sz="1150" b="1" i="0" u="none" strike="noStrike" baseline="0" dirty="0" err="1" smtClean="0">
                <a:effectLst/>
              </a:rPr>
              <a:t>und</a:t>
            </a:r>
            <a:r>
              <a:rPr lang="fr-LU" sz="1150" b="1" i="0" u="none" strike="noStrike" baseline="0" dirty="0" smtClean="0">
                <a:effectLst/>
              </a:rPr>
              <a:t> </a:t>
            </a:r>
            <a:r>
              <a:rPr lang="fr-LU" sz="1150" b="1" i="0" u="none" strike="noStrike" baseline="0" dirty="0" err="1" smtClean="0">
                <a:effectLst/>
              </a:rPr>
              <a:t>tot</a:t>
            </a:r>
            <a:r>
              <a:rPr lang="fr-LU" sz="1150" b="1" i="0" u="none" strike="noStrike" baseline="0" dirty="0" smtClean="0">
                <a:effectLst/>
              </a:rPr>
              <a:t> </a:t>
            </a:r>
            <a:r>
              <a:rPr lang="fr-LU" sz="1150" b="1" i="0" u="none" strike="noStrike" baseline="0" dirty="0" err="1" smtClean="0">
                <a:effectLst/>
              </a:rPr>
              <a:t>aufgefundene</a:t>
            </a:r>
            <a:r>
              <a:rPr lang="fr-LU" sz="1150" b="1" i="0" u="none" strike="noStrike" baseline="0" dirty="0" smtClean="0">
                <a:effectLst/>
              </a:rPr>
              <a:t> </a:t>
            </a:r>
            <a:r>
              <a:rPr lang="fr-LU" dirty="0" err="1" smtClean="0"/>
              <a:t>Füchse</a:t>
            </a:r>
            <a:r>
              <a:rPr lang="fr-LU" dirty="0" smtClean="0"/>
              <a:t> </a:t>
            </a:r>
            <a:r>
              <a:rPr lang="fr-LU" dirty="0"/>
              <a:t>in Luxemburg (1945/46 - </a:t>
            </a:r>
            <a:r>
              <a:rPr lang="fr-LU" sz="1150" b="1" i="0" u="none" strike="noStrike" baseline="0" dirty="0">
                <a:effectLst/>
              </a:rPr>
              <a:t>2013/14</a:t>
            </a:r>
            <a:r>
              <a:rPr lang="fr-LU" dirty="0"/>
              <a:t>)
Nombre de renards tirés </a:t>
            </a:r>
            <a:r>
              <a:rPr lang="fr-LU" sz="1150" b="1" i="0" u="none" strike="noStrike" baseline="0" dirty="0" smtClean="0">
                <a:effectLst/>
              </a:rPr>
              <a:t>ou trouvés morts </a:t>
            </a:r>
            <a:r>
              <a:rPr lang="fr-LU" dirty="0" smtClean="0"/>
              <a:t>au </a:t>
            </a:r>
            <a:r>
              <a:rPr lang="fr-LU" dirty="0"/>
              <a:t>Luxembourg (1945/46 - </a:t>
            </a:r>
            <a:r>
              <a:rPr lang="fr-LU" sz="1150" b="1" i="0" u="none" strike="noStrike" baseline="0" dirty="0">
                <a:effectLst/>
              </a:rPr>
              <a:t>2013/14</a:t>
            </a:r>
            <a:r>
              <a:rPr lang="fr-LU" dirty="0"/>
              <a:t>)</a:t>
            </a:r>
          </a:p>
        </c:rich>
      </c:tx>
      <c:layout>
        <c:manualLayout>
          <c:xMode val="edge"/>
          <c:yMode val="edge"/>
          <c:x val="0.34225717719002058"/>
          <c:y val="4.22142524287424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331941544885182E-2"/>
          <c:y val="0.15630252100840336"/>
          <c:w val="0.91022964509394577"/>
          <c:h val="0.67226890756302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'Statistique de tir depuis 1900'!$B$52:$B$120</c:f>
              <c:strCache>
                <c:ptCount val="69"/>
                <c:pt idx="0">
                  <c:v>1945/46</c:v>
                </c:pt>
                <c:pt idx="1">
                  <c:v>1946/47</c:v>
                </c:pt>
                <c:pt idx="2">
                  <c:v>1947/48</c:v>
                </c:pt>
                <c:pt idx="3">
                  <c:v>1948/49</c:v>
                </c:pt>
                <c:pt idx="4">
                  <c:v>1949/50</c:v>
                </c:pt>
                <c:pt idx="5">
                  <c:v>1950/51</c:v>
                </c:pt>
                <c:pt idx="6">
                  <c:v>1951/52</c:v>
                </c:pt>
                <c:pt idx="7">
                  <c:v>1952/53</c:v>
                </c:pt>
                <c:pt idx="8">
                  <c:v>1953/54</c:v>
                </c:pt>
                <c:pt idx="9">
                  <c:v>1954/55</c:v>
                </c:pt>
                <c:pt idx="10">
                  <c:v>1955/56</c:v>
                </c:pt>
                <c:pt idx="11">
                  <c:v>1956/57</c:v>
                </c:pt>
                <c:pt idx="12">
                  <c:v>1957/58</c:v>
                </c:pt>
                <c:pt idx="13">
                  <c:v>1960/59</c:v>
                </c:pt>
                <c:pt idx="14">
                  <c:v>1959/60</c:v>
                </c:pt>
                <c:pt idx="15">
                  <c:v>1960/61</c:v>
                </c:pt>
                <c:pt idx="16">
                  <c:v>1961/62</c:v>
                </c:pt>
                <c:pt idx="17">
                  <c:v>1962/63</c:v>
                </c:pt>
                <c:pt idx="18">
                  <c:v>1963/64</c:v>
                </c:pt>
                <c:pt idx="19">
                  <c:v>1964/65</c:v>
                </c:pt>
                <c:pt idx="20">
                  <c:v>1965/66</c:v>
                </c:pt>
                <c:pt idx="21">
                  <c:v>1966/67</c:v>
                </c:pt>
                <c:pt idx="22">
                  <c:v>1967/68</c:v>
                </c:pt>
                <c:pt idx="23">
                  <c:v>1968/69</c:v>
                </c:pt>
                <c:pt idx="24">
                  <c:v>1969/70</c:v>
                </c:pt>
                <c:pt idx="25">
                  <c:v>1970/71</c:v>
                </c:pt>
                <c:pt idx="26">
                  <c:v>1971/72</c:v>
                </c:pt>
                <c:pt idx="27">
                  <c:v>1972/73</c:v>
                </c:pt>
                <c:pt idx="28">
                  <c:v>1973/74</c:v>
                </c:pt>
                <c:pt idx="29">
                  <c:v>1974/75</c:v>
                </c:pt>
                <c:pt idx="30">
                  <c:v>1975/76</c:v>
                </c:pt>
                <c:pt idx="31">
                  <c:v>1976/77</c:v>
                </c:pt>
                <c:pt idx="32">
                  <c:v>1977/78</c:v>
                </c:pt>
                <c:pt idx="33">
                  <c:v>1978/79</c:v>
                </c:pt>
                <c:pt idx="34">
                  <c:v>1979/80</c:v>
                </c:pt>
                <c:pt idx="35">
                  <c:v>1980/81</c:v>
                </c:pt>
                <c:pt idx="36">
                  <c:v>1981/82</c:v>
                </c:pt>
                <c:pt idx="37">
                  <c:v>1982/83</c:v>
                </c:pt>
                <c:pt idx="38">
                  <c:v>1983/84</c:v>
                </c:pt>
                <c:pt idx="39">
                  <c:v>1984/85</c:v>
                </c:pt>
                <c:pt idx="40">
                  <c:v>1985/86</c:v>
                </c:pt>
                <c:pt idx="41">
                  <c:v>1986/87</c:v>
                </c:pt>
                <c:pt idx="42">
                  <c:v>1987/88</c:v>
                </c:pt>
                <c:pt idx="43">
                  <c:v>1988/89</c:v>
                </c:pt>
                <c:pt idx="44">
                  <c:v>1989/90</c:v>
                </c:pt>
                <c:pt idx="45">
                  <c:v>1990/91</c:v>
                </c:pt>
                <c:pt idx="46">
                  <c:v>1991/92</c:v>
                </c:pt>
                <c:pt idx="47">
                  <c:v>1992/93</c:v>
                </c:pt>
                <c:pt idx="48">
                  <c:v>1993/94</c:v>
                </c:pt>
                <c:pt idx="49">
                  <c:v>1994/95</c:v>
                </c:pt>
                <c:pt idx="50">
                  <c:v>1995/96</c:v>
                </c:pt>
                <c:pt idx="51">
                  <c:v>1996/97</c:v>
                </c:pt>
                <c:pt idx="52">
                  <c:v>1997/98</c:v>
                </c:pt>
                <c:pt idx="53">
                  <c:v>1998/99</c:v>
                </c:pt>
                <c:pt idx="54">
                  <c:v>1999/2000</c:v>
                </c:pt>
                <c:pt idx="55">
                  <c:v>2000/01</c:v>
                </c:pt>
                <c:pt idx="56">
                  <c:v>2001/02</c:v>
                </c:pt>
                <c:pt idx="57">
                  <c:v>2002/03</c:v>
                </c:pt>
                <c:pt idx="58">
                  <c:v>2003/04</c:v>
                </c:pt>
                <c:pt idx="59">
                  <c:v>2004/05</c:v>
                </c:pt>
                <c:pt idx="60">
                  <c:v>2005/06</c:v>
                </c:pt>
                <c:pt idx="61">
                  <c:v>2006/07</c:v>
                </c:pt>
                <c:pt idx="62">
                  <c:v>2007/08</c:v>
                </c:pt>
                <c:pt idx="63">
                  <c:v>2008/09</c:v>
                </c:pt>
                <c:pt idx="64">
                  <c:v>2009/10</c:v>
                </c:pt>
                <c:pt idx="65">
                  <c:v>2010/11</c:v>
                </c:pt>
                <c:pt idx="66">
                  <c:v>2011/12</c:v>
                </c:pt>
                <c:pt idx="67">
                  <c:v>2012/13</c:v>
                </c:pt>
                <c:pt idx="68">
                  <c:v>2013/14</c:v>
                </c:pt>
              </c:strCache>
            </c:strRef>
          </c:cat>
          <c:val>
            <c:numRef>
              <c:f>'Statistique de tir depuis 1900'!$J$52:$J$120</c:f>
              <c:numCache>
                <c:formatCode>General</c:formatCode>
                <c:ptCount val="69"/>
                <c:pt idx="0">
                  <c:v>1874</c:v>
                </c:pt>
                <c:pt idx="1">
                  <c:v>1395</c:v>
                </c:pt>
                <c:pt idx="2">
                  <c:v>1206</c:v>
                </c:pt>
                <c:pt idx="3">
                  <c:v>1465</c:v>
                </c:pt>
                <c:pt idx="4">
                  <c:v>1611</c:v>
                </c:pt>
                <c:pt idx="5">
                  <c:v>1642</c:v>
                </c:pt>
                <c:pt idx="6">
                  <c:v>2091</c:v>
                </c:pt>
                <c:pt idx="7">
                  <c:v>1557</c:v>
                </c:pt>
                <c:pt idx="8">
                  <c:v>1967</c:v>
                </c:pt>
                <c:pt idx="9">
                  <c:v>1861</c:v>
                </c:pt>
                <c:pt idx="10">
                  <c:v>1666</c:v>
                </c:pt>
                <c:pt idx="11">
                  <c:v>1710</c:v>
                </c:pt>
                <c:pt idx="12">
                  <c:v>1770</c:v>
                </c:pt>
                <c:pt idx="13">
                  <c:v>2599</c:v>
                </c:pt>
                <c:pt idx="14">
                  <c:v>2863</c:v>
                </c:pt>
                <c:pt idx="15">
                  <c:v>2529</c:v>
                </c:pt>
                <c:pt idx="16">
                  <c:v>2341</c:v>
                </c:pt>
                <c:pt idx="17">
                  <c:v>2450</c:v>
                </c:pt>
                <c:pt idx="18">
                  <c:v>2671</c:v>
                </c:pt>
                <c:pt idx="19">
                  <c:v>1965</c:v>
                </c:pt>
                <c:pt idx="20">
                  <c:v>2976</c:v>
                </c:pt>
                <c:pt idx="21">
                  <c:v>2572</c:v>
                </c:pt>
                <c:pt idx="22">
                  <c:v>1148</c:v>
                </c:pt>
                <c:pt idx="23">
                  <c:v>734</c:v>
                </c:pt>
                <c:pt idx="24">
                  <c:v>957</c:v>
                </c:pt>
                <c:pt idx="25">
                  <c:v>1013</c:v>
                </c:pt>
                <c:pt idx="26">
                  <c:v>1284</c:v>
                </c:pt>
                <c:pt idx="27">
                  <c:v>1633</c:v>
                </c:pt>
                <c:pt idx="28">
                  <c:v>1767</c:v>
                </c:pt>
                <c:pt idx="29">
                  <c:v>1954</c:v>
                </c:pt>
                <c:pt idx="30">
                  <c:v>1675</c:v>
                </c:pt>
                <c:pt idx="31">
                  <c:v>1514</c:v>
                </c:pt>
                <c:pt idx="32">
                  <c:v>1603</c:v>
                </c:pt>
                <c:pt idx="33">
                  <c:v>1345</c:v>
                </c:pt>
                <c:pt idx="34">
                  <c:v>1237</c:v>
                </c:pt>
                <c:pt idx="35">
                  <c:v>1660</c:v>
                </c:pt>
                <c:pt idx="36">
                  <c:v>1534</c:v>
                </c:pt>
                <c:pt idx="37">
                  <c:v>1547</c:v>
                </c:pt>
                <c:pt idx="38">
                  <c:v>1100</c:v>
                </c:pt>
                <c:pt idx="39">
                  <c:v>1011</c:v>
                </c:pt>
                <c:pt idx="40">
                  <c:v>1365</c:v>
                </c:pt>
                <c:pt idx="41">
                  <c:v>1053</c:v>
                </c:pt>
                <c:pt idx="42">
                  <c:v>1688</c:v>
                </c:pt>
                <c:pt idx="43">
                  <c:v>2254</c:v>
                </c:pt>
                <c:pt idx="44">
                  <c:v>3489</c:v>
                </c:pt>
                <c:pt idx="45">
                  <c:v>3360</c:v>
                </c:pt>
                <c:pt idx="46">
                  <c:v>3220</c:v>
                </c:pt>
                <c:pt idx="47">
                  <c:v>4532</c:v>
                </c:pt>
                <c:pt idx="48">
                  <c:v>4878</c:v>
                </c:pt>
                <c:pt idx="49">
                  <c:v>4685</c:v>
                </c:pt>
                <c:pt idx="50">
                  <c:v>5922</c:v>
                </c:pt>
                <c:pt idx="51">
                  <c:v>5548</c:v>
                </c:pt>
                <c:pt idx="52">
                  <c:v>5607</c:v>
                </c:pt>
                <c:pt idx="53">
                  <c:v>6095</c:v>
                </c:pt>
                <c:pt idx="54">
                  <c:v>5275</c:v>
                </c:pt>
                <c:pt idx="55">
                  <c:v>5195</c:v>
                </c:pt>
                <c:pt idx="56">
                  <c:v>4692</c:v>
                </c:pt>
                <c:pt idx="57">
                  <c:v>4480</c:v>
                </c:pt>
                <c:pt idx="58">
                  <c:v>4198</c:v>
                </c:pt>
                <c:pt idx="59">
                  <c:v>5130</c:v>
                </c:pt>
                <c:pt idx="60">
                  <c:v>4565</c:v>
                </c:pt>
                <c:pt idx="61">
                  <c:v>4205</c:v>
                </c:pt>
                <c:pt idx="62">
                  <c:v>4107</c:v>
                </c:pt>
                <c:pt idx="63">
                  <c:v>3835</c:v>
                </c:pt>
                <c:pt idx="64">
                  <c:v>3842</c:v>
                </c:pt>
                <c:pt idx="65">
                  <c:v>3834</c:v>
                </c:pt>
                <c:pt idx="66">
                  <c:v>3784</c:v>
                </c:pt>
                <c:pt idx="67">
                  <c:v>3597</c:v>
                </c:pt>
                <c:pt idx="68">
                  <c:v>2790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26016"/>
        <c:axId val="83928192"/>
      </c:barChart>
      <c:catAx>
        <c:axId val="83926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Jagdjahr / année cynégétique</a:t>
                </a:r>
              </a:p>
            </c:rich>
          </c:tx>
          <c:layout>
            <c:manualLayout>
              <c:xMode val="edge"/>
              <c:yMode val="edge"/>
              <c:x val="0.43319419646403529"/>
              <c:y val="0.94285722353316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928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839281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LU"/>
                  <a:t>Anzahl / nombre</a:t>
                </a:r>
              </a:p>
            </c:rich>
          </c:tx>
          <c:layout>
            <c:manualLayout>
              <c:xMode val="edge"/>
              <c:yMode val="edge"/>
              <c:x val="1.1482270595370299E-2"/>
              <c:y val="0.401680748792487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92601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8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78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924996A2-3BCC-499E-8B55-674505E4FD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2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7485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A0422-32C7-4209-A160-A7367241AD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2FB4D32-D058-4F73-A6AD-444F20749D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54FB-31CD-4BF6-8578-53C31227124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4D3134A-42A5-4C25-AE39-E47995D1A2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A23BD-C03A-4BD6-BF26-4947EE9E7B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D7EC1-DA11-40CF-BAA7-11FAB69042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6718-BD4B-46BA-AA2A-79A86E778F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C8DDE-55B5-48E9-9744-7F933EE608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0335D-3D91-44D9-9961-E04D859589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7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8E6E108-0CD7-413D-8312-90B437A7B7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fr-CH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9" r:id="rId3"/>
    <p:sldLayoutId id="2147483722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23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4355976" y="88900"/>
            <a:ext cx="4535487" cy="2187575"/>
          </a:xfrm>
          <a:solidFill>
            <a:schemeClr val="bg1">
              <a:alpha val="89803"/>
            </a:schemeClr>
          </a:solidFill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fr-FR" altLang="fr-FR" sz="3600" b="1" dirty="0" smtClean="0"/>
              <a:t>Conférence de presse sur la chasse</a:t>
            </a:r>
            <a:br>
              <a:rPr lang="fr-FR" altLang="fr-FR" sz="3600" b="1" dirty="0" smtClean="0"/>
            </a:br>
            <a:endParaRPr lang="fr-FR" altLang="fr-FR" sz="1800" b="1" dirty="0" smtClean="0"/>
          </a:p>
        </p:txBody>
      </p:sp>
      <p:sp>
        <p:nvSpPr>
          <p:cNvPr id="13314" name="Rectangle 47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2636912"/>
            <a:ext cx="4535487" cy="1368152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Pct val="75000"/>
            </a:pPr>
            <a:r>
              <a:rPr lang="fr-LU" altLang="fr-FR" sz="2000" dirty="0" smtClean="0">
                <a:solidFill>
                  <a:srgbClr val="0D0D0D"/>
                </a:solidFill>
              </a:rPr>
              <a:t>22 </a:t>
            </a:r>
            <a:r>
              <a:rPr lang="fr-LU" altLang="fr-FR" sz="2000" dirty="0">
                <a:solidFill>
                  <a:srgbClr val="0D0D0D"/>
                </a:solidFill>
              </a:rPr>
              <a:t>j</a:t>
            </a:r>
            <a:r>
              <a:rPr lang="fr-LU" altLang="fr-FR" sz="2000" dirty="0" smtClean="0">
                <a:solidFill>
                  <a:srgbClr val="0D0D0D"/>
                </a:solidFill>
              </a:rPr>
              <a:t>anvier 2015</a:t>
            </a:r>
          </a:p>
          <a:p>
            <a:pPr eaLnBrk="1" hangingPunct="1">
              <a:buClr>
                <a:schemeClr val="accent2"/>
              </a:buClr>
              <a:buSzPct val="75000"/>
            </a:pPr>
            <a:r>
              <a:rPr lang="fr-LU" altLang="fr-FR" sz="2000" dirty="0" smtClean="0">
                <a:solidFill>
                  <a:srgbClr val="0D0D0D"/>
                </a:solidFill>
              </a:rPr>
              <a:t>Luxembourg</a:t>
            </a:r>
          </a:p>
        </p:txBody>
      </p:sp>
      <p:pic>
        <p:nvPicPr>
          <p:cNvPr id="13315" name="Espace réservé du contenu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7726" y="4500563"/>
            <a:ext cx="4287837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07" y="883920"/>
            <a:ext cx="4228361" cy="597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748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654369"/>
              </p:ext>
            </p:extLst>
          </p:nvPr>
        </p:nvGraphicFramePr>
        <p:xfrm>
          <a:off x="179512" y="1340768"/>
          <a:ext cx="885698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50" y="914296"/>
            <a:ext cx="1656184" cy="108714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06958" y="1754598"/>
            <a:ext cx="97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smtClean="0">
                <a:solidFill>
                  <a:schemeClr val="bg1"/>
                </a:solidFill>
              </a:rPr>
              <a:t>R. </a:t>
            </a:r>
            <a:r>
              <a:rPr lang="fr-LU" sz="1200" dirty="0" err="1" smtClean="0">
                <a:solidFill>
                  <a:schemeClr val="bg1"/>
                </a:solidFill>
              </a:rPr>
              <a:t>Gloden</a:t>
            </a:r>
            <a:endParaRPr lang="fr-LU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4250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07" y="883920"/>
            <a:ext cx="4228361" cy="597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748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800" dirty="0" smtClean="0"/>
              <a:t>Contrôle des sites d’</a:t>
            </a:r>
            <a:r>
              <a:rPr lang="fr-LU" sz="2800" dirty="0" err="1" smtClean="0"/>
              <a:t>appâtage</a:t>
            </a:r>
            <a:endParaRPr lang="fr-LU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Base légale: </a:t>
            </a:r>
            <a:br>
              <a:rPr lang="fr-LU" sz="2000" dirty="0" smtClean="0">
                <a:solidFill>
                  <a:schemeClr val="accent4"/>
                </a:solidFill>
              </a:rPr>
            </a:br>
            <a:r>
              <a:rPr lang="fr-LU" sz="2000" dirty="0" smtClean="0">
                <a:solidFill>
                  <a:schemeClr val="accent4"/>
                </a:solidFill>
              </a:rPr>
              <a:t>Loi chasse 2011, Art. 12</a:t>
            </a:r>
            <a:br>
              <a:rPr lang="fr-LU" sz="2000" dirty="0" smtClean="0">
                <a:solidFill>
                  <a:schemeClr val="accent4"/>
                </a:solidFill>
              </a:rPr>
            </a:br>
            <a:r>
              <a:rPr lang="fr-LU" sz="2000" dirty="0" smtClean="0">
                <a:solidFill>
                  <a:schemeClr val="accent4"/>
                </a:solidFill>
              </a:rPr>
              <a:t>RGD </a:t>
            </a:r>
            <a:r>
              <a:rPr lang="fr-LU" sz="2000" dirty="0" err="1" smtClean="0">
                <a:solidFill>
                  <a:schemeClr val="accent4"/>
                </a:solidFill>
              </a:rPr>
              <a:t>appâtage</a:t>
            </a:r>
            <a:r>
              <a:rPr lang="fr-LU" sz="2000" dirty="0" smtClean="0">
                <a:solidFill>
                  <a:schemeClr val="accent4"/>
                </a:solidFill>
              </a:rPr>
              <a:t> 2012</a:t>
            </a: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>
                <a:solidFill>
                  <a:schemeClr val="accent4"/>
                </a:solidFill>
              </a:rPr>
              <a:t>Contrôles </a:t>
            </a:r>
            <a:r>
              <a:rPr lang="fr-LU" sz="2000" dirty="0" smtClean="0">
                <a:solidFill>
                  <a:schemeClr val="accent4"/>
                </a:solidFill>
              </a:rPr>
              <a:t>mars – octobre 2014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 smtClean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652 sites d’</a:t>
            </a:r>
            <a:r>
              <a:rPr lang="fr-LU" sz="2000" dirty="0" err="1" smtClean="0">
                <a:solidFill>
                  <a:schemeClr val="accent4"/>
                </a:solidFill>
              </a:rPr>
              <a:t>appâtage</a:t>
            </a:r>
            <a:r>
              <a:rPr lang="fr-LU" sz="2000" dirty="0" smtClean="0">
                <a:solidFill>
                  <a:schemeClr val="accent4"/>
                </a:solidFill>
              </a:rPr>
              <a:t> contrôlés par l’ANF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613 ou 94%: en conformité avec le RGD </a:t>
            </a:r>
            <a:r>
              <a:rPr lang="fr-LU" sz="2000" dirty="0" err="1" smtClean="0">
                <a:solidFill>
                  <a:schemeClr val="accent4"/>
                </a:solidFill>
              </a:rPr>
              <a:t>appâtage</a:t>
            </a:r>
            <a:endParaRPr lang="fr-LU" sz="2000" dirty="0" smtClean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39 ou 6%: non-conformités détectées</a:t>
            </a: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Locataires invités par l’ANF à se régulariser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Globalement: bon respect du RGD </a:t>
            </a:r>
            <a:r>
              <a:rPr lang="fr-LU" sz="2000" dirty="0" err="1" smtClean="0">
                <a:solidFill>
                  <a:schemeClr val="accent4"/>
                </a:solidFill>
              </a:rPr>
              <a:t>appâtage</a:t>
            </a:r>
            <a:r>
              <a:rPr lang="fr-LU" sz="2000" dirty="0" smtClean="0">
                <a:solidFill>
                  <a:schemeClr val="accent4"/>
                </a:solidFill>
              </a:rPr>
              <a:t> par les chasseurs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Contrôles continuent </a:t>
            </a:r>
            <a:endParaRPr lang="fr-L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chemeClr val="accent4"/>
                </a:solidFill>
              </a:rPr>
              <a:t>RGD concernant la sécurité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Manipulation d’armes</a:t>
            </a:r>
          </a:p>
          <a:p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4"/>
                </a:solidFill>
              </a:rPr>
              <a:t>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Annonce de la battue </a:t>
            </a:r>
            <a:r>
              <a:rPr lang="fr-FR" sz="2000" dirty="0">
                <a:solidFill>
                  <a:schemeClr val="accent4"/>
                </a:solidFill>
              </a:rPr>
              <a:t>au moins </a:t>
            </a:r>
            <a:r>
              <a:rPr lang="fr-FR" sz="2000" dirty="0" smtClean="0">
                <a:solidFill>
                  <a:schemeClr val="accent4"/>
                </a:solidFill>
              </a:rPr>
              <a:t>15 jours </a:t>
            </a:r>
            <a:r>
              <a:rPr lang="fr-FR" sz="2000" dirty="0">
                <a:solidFill>
                  <a:schemeClr val="accent4"/>
                </a:solidFill>
              </a:rPr>
              <a:t>avant la date </a:t>
            </a:r>
            <a:r>
              <a:rPr lang="fr-FR" sz="2000" dirty="0" smtClean="0">
                <a:solidFill>
                  <a:schemeClr val="accent4"/>
                </a:solidFill>
              </a:rPr>
              <a:t>à l’ANF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Indication de l’heure et du lieu </a:t>
            </a:r>
            <a:r>
              <a:rPr lang="fr-FR" sz="2000" dirty="0">
                <a:solidFill>
                  <a:schemeClr val="accent4"/>
                </a:solidFill>
              </a:rPr>
              <a:t>de </a:t>
            </a:r>
            <a:r>
              <a:rPr lang="fr-FR" sz="2000" dirty="0" smtClean="0">
                <a:solidFill>
                  <a:schemeClr val="accent4"/>
                </a:solidFill>
              </a:rPr>
              <a:t>rassemblement, </a:t>
            </a:r>
            <a:r>
              <a:rPr lang="fr-FR" sz="2000" dirty="0">
                <a:solidFill>
                  <a:schemeClr val="accent4"/>
                </a:solidFill>
              </a:rPr>
              <a:t>et les lieux prévus de la </a:t>
            </a:r>
            <a:r>
              <a:rPr lang="fr-FR" sz="2000" dirty="0" smtClean="0">
                <a:solidFill>
                  <a:schemeClr val="accent4"/>
                </a:solidFill>
              </a:rPr>
              <a:t>battue (contrôles!)</a:t>
            </a:r>
            <a:endParaRPr lang="fr-LU" sz="2000" dirty="0" smtClean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</a:rPr>
              <a:t>Annonces de la battue au moins 15 jours avant la date </a:t>
            </a:r>
            <a:r>
              <a:rPr lang="fr-FR" sz="2000" dirty="0" smtClean="0">
                <a:solidFill>
                  <a:schemeClr val="accent4"/>
                </a:solidFill>
              </a:rPr>
              <a:t>aux Administrations communales (AC)</a:t>
            </a:r>
            <a:endParaRPr lang="fr-FR" sz="20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L’AC doit publier </a:t>
            </a:r>
            <a:r>
              <a:rPr lang="fr-FR" sz="2000" dirty="0">
                <a:solidFill>
                  <a:schemeClr val="accent4"/>
                </a:solidFill>
              </a:rPr>
              <a:t>par voie d’affiches la date et le lot </a:t>
            </a:r>
            <a:r>
              <a:rPr lang="fr-FR" sz="2000" dirty="0" smtClean="0">
                <a:solidFill>
                  <a:schemeClr val="accent4"/>
                </a:solidFill>
              </a:rPr>
              <a:t>chassé </a:t>
            </a:r>
          </a:p>
          <a:p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Exceptions</a:t>
            </a:r>
            <a:endParaRPr lang="fr-LU" sz="20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chasses </a:t>
            </a:r>
            <a:r>
              <a:rPr lang="fr-FR" sz="2000" dirty="0">
                <a:solidFill>
                  <a:schemeClr val="accent4"/>
                </a:solidFill>
              </a:rPr>
              <a:t>en battue de douze chasseurs ou </a:t>
            </a:r>
            <a:r>
              <a:rPr lang="fr-FR" sz="2000" dirty="0" smtClean="0">
                <a:solidFill>
                  <a:schemeClr val="accent4"/>
                </a:solidFill>
              </a:rPr>
              <a:t>moins</a:t>
            </a:r>
            <a:endParaRPr lang="fr-LU" sz="20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/>
                </a:solidFill>
              </a:rPr>
              <a:t>chasses en battue </a:t>
            </a:r>
            <a:r>
              <a:rPr lang="fr-FR" sz="2000" dirty="0" smtClean="0">
                <a:solidFill>
                  <a:schemeClr val="accent4"/>
                </a:solidFill>
              </a:rPr>
              <a:t>destinées </a:t>
            </a:r>
            <a:r>
              <a:rPr lang="fr-FR" sz="2000" dirty="0">
                <a:solidFill>
                  <a:schemeClr val="accent4"/>
                </a:solidFill>
              </a:rPr>
              <a:t>au sanglier et organisées dans un délai inférieur à 15 </a:t>
            </a:r>
            <a:r>
              <a:rPr lang="fr-FR" sz="2000" dirty="0" smtClean="0">
                <a:solidFill>
                  <a:schemeClr val="accent4"/>
                </a:solidFill>
              </a:rPr>
              <a:t>jours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uniquement information du préposé NF requise</a:t>
            </a:r>
            <a:endParaRPr lang="fr-L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chemeClr val="accent4"/>
                </a:solidFill>
              </a:rPr>
              <a:t>RGD concernant la sécurité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4"/>
                </a:solidFill>
              </a:rPr>
              <a:t>Signalisation et accès à la forêt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panneaux </a:t>
            </a:r>
            <a:r>
              <a:rPr lang="fr-FR" sz="2000" dirty="0">
                <a:solidFill>
                  <a:schemeClr val="accent4"/>
                </a:solidFill>
              </a:rPr>
              <a:t>et/ou signaux </a:t>
            </a:r>
            <a:endParaRPr lang="fr-FR" sz="2000" dirty="0" smtClean="0">
              <a:solidFill>
                <a:schemeClr val="accent4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accent4"/>
                </a:solidFill>
              </a:rPr>
              <a:t>apostés </a:t>
            </a:r>
            <a:r>
              <a:rPr lang="fr-FR" sz="2000" dirty="0">
                <a:solidFill>
                  <a:schemeClr val="accent4"/>
                </a:solidFill>
              </a:rPr>
              <a:t>au plus tard le jour de la battue </a:t>
            </a:r>
            <a:endParaRPr lang="fr-FR" sz="2000" dirty="0" smtClean="0">
              <a:solidFill>
                <a:schemeClr val="accent4"/>
              </a:solidFill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FR" sz="2000" dirty="0" smtClean="0">
                <a:solidFill>
                  <a:schemeClr val="accent4"/>
                </a:solidFill>
              </a:rPr>
              <a:t>à </a:t>
            </a:r>
            <a:r>
              <a:rPr lang="fr-FR" sz="2000" dirty="0">
                <a:solidFill>
                  <a:schemeClr val="accent4"/>
                </a:solidFill>
              </a:rPr>
              <a:t>enlever au plus tard le lendemain </a:t>
            </a:r>
            <a:endParaRPr lang="fr-FR" sz="2000" dirty="0" smtClean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date </a:t>
            </a:r>
            <a:r>
              <a:rPr lang="fr-FR" sz="2000" dirty="0">
                <a:solidFill>
                  <a:schemeClr val="accent4"/>
                </a:solidFill>
              </a:rPr>
              <a:t>de la battue doit être marquée </a:t>
            </a:r>
            <a:endParaRPr lang="fr-LU" sz="2000" dirty="0" smtClean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jour </a:t>
            </a:r>
            <a:r>
              <a:rPr lang="fr-FR" sz="2000" dirty="0">
                <a:solidFill>
                  <a:schemeClr val="accent4"/>
                </a:solidFill>
              </a:rPr>
              <a:t>de la </a:t>
            </a:r>
            <a:r>
              <a:rPr lang="fr-FR" sz="2000" dirty="0" smtClean="0">
                <a:solidFill>
                  <a:schemeClr val="accent4"/>
                </a:solidFill>
              </a:rPr>
              <a:t>battue: l'accès </a:t>
            </a:r>
            <a:r>
              <a:rPr lang="fr-FR" sz="2000" dirty="0">
                <a:solidFill>
                  <a:schemeClr val="accent4"/>
                </a:solidFill>
              </a:rPr>
              <a:t>à la forêt se fait aux risques et périls propres du </a:t>
            </a:r>
            <a:r>
              <a:rPr lang="fr-FR" sz="2000" dirty="0" smtClean="0">
                <a:solidFill>
                  <a:schemeClr val="accent4"/>
                </a:solidFill>
              </a:rPr>
              <a:t>public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interdit </a:t>
            </a:r>
            <a:r>
              <a:rPr lang="fr-FR" sz="2000" dirty="0">
                <a:solidFill>
                  <a:schemeClr val="accent4"/>
                </a:solidFill>
              </a:rPr>
              <a:t>de perturber de manière délibérée le bon déroulement de la chasse en battue </a:t>
            </a:r>
            <a:endParaRPr lang="fr-FR" sz="2000" dirty="0" smtClean="0">
              <a:solidFill>
                <a:schemeClr val="accent4"/>
              </a:solidFill>
            </a:endParaRPr>
          </a:p>
          <a:p>
            <a:endParaRPr lang="fr-LU" sz="2000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4"/>
                </a:solidFill>
              </a:rPr>
              <a:t>Tenue de sécurité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chasseurs et traqueurs doivent porter </a:t>
            </a:r>
            <a:r>
              <a:rPr lang="fr-FR" sz="2000" dirty="0">
                <a:solidFill>
                  <a:schemeClr val="accent4"/>
                </a:solidFill>
              </a:rPr>
              <a:t>des vêtements de couleurs voyantes ou des dispositifs garantissant le même </a:t>
            </a:r>
            <a:r>
              <a:rPr lang="fr-FR" sz="2000" dirty="0" smtClean="0">
                <a:solidFill>
                  <a:schemeClr val="accent4"/>
                </a:solidFill>
              </a:rPr>
              <a:t>effet</a:t>
            </a:r>
            <a:endParaRPr lang="fr-L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chemeClr val="accent4"/>
                </a:solidFill>
              </a:rPr>
              <a:t>RGD concernant l’ouverture de la chasse pendant l’année cynégétique 2015-2016</a:t>
            </a:r>
          </a:p>
          <a:p>
            <a:endParaRPr lang="fr-LU" sz="2000" dirty="0">
              <a:solidFill>
                <a:schemeClr val="accent4"/>
              </a:solidFill>
            </a:endParaRPr>
          </a:p>
          <a:p>
            <a:r>
              <a:rPr lang="fr-LU" sz="2000" dirty="0" smtClean="0">
                <a:solidFill>
                  <a:schemeClr val="accent4"/>
                </a:solidFill>
              </a:rPr>
              <a:t>(1</a:t>
            </a:r>
            <a:r>
              <a:rPr lang="fr-LU" sz="2000" baseline="30000" dirty="0" smtClean="0">
                <a:solidFill>
                  <a:schemeClr val="accent4"/>
                </a:solidFill>
              </a:rPr>
              <a:t>er</a:t>
            </a:r>
            <a:r>
              <a:rPr lang="fr-LU" sz="2000" dirty="0" smtClean="0">
                <a:solidFill>
                  <a:schemeClr val="accent4"/>
                </a:solidFill>
              </a:rPr>
              <a:t> avril 2015 – 31 mars 2016)</a:t>
            </a:r>
          </a:p>
          <a:p>
            <a:endParaRPr lang="fr-LU" sz="2000" dirty="0">
              <a:solidFill>
                <a:schemeClr val="accent4"/>
              </a:solidFill>
            </a:endParaRPr>
          </a:p>
          <a:p>
            <a:r>
              <a:rPr lang="fr-LU" sz="2000" dirty="0" smtClean="0">
                <a:solidFill>
                  <a:schemeClr val="accent4"/>
                </a:solidFill>
              </a:rPr>
              <a:t>3 grandes nouveautés:</a:t>
            </a:r>
          </a:p>
          <a:p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LU" sz="2000" dirty="0">
                <a:solidFill>
                  <a:schemeClr val="accent4"/>
                </a:solidFill>
              </a:rPr>
              <a:t>Période supplémentaire de la chasse au chevreuil: </a:t>
            </a:r>
            <a:br>
              <a:rPr lang="fr-LU" sz="2000" dirty="0">
                <a:solidFill>
                  <a:schemeClr val="accent4"/>
                </a:solidFill>
              </a:rPr>
            </a:br>
            <a:r>
              <a:rPr lang="fr-LU" sz="2000" dirty="0">
                <a:solidFill>
                  <a:schemeClr val="accent4"/>
                </a:solidFill>
              </a:rPr>
              <a:t>du 15.09 jusqu’à mi-octobre, uniquement à l’approche et à </a:t>
            </a:r>
            <a:r>
              <a:rPr lang="fr-LU" sz="2000" dirty="0" smtClean="0">
                <a:solidFill>
                  <a:schemeClr val="accent4"/>
                </a:solidFill>
              </a:rPr>
              <a:t>l’affût</a:t>
            </a:r>
          </a:p>
          <a:p>
            <a:pPr marL="342900" indent="-342900">
              <a:buFontTx/>
              <a:buAutoNum type="arabicPeriod"/>
            </a:pPr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LU" sz="2000" dirty="0">
                <a:solidFill>
                  <a:schemeClr val="accent4"/>
                </a:solidFill>
              </a:rPr>
              <a:t>Fermeture de la chasse au renard roux pendant toute </a:t>
            </a:r>
            <a:r>
              <a:rPr lang="fr-LU" sz="2000" dirty="0" smtClean="0">
                <a:solidFill>
                  <a:schemeClr val="accent4"/>
                </a:solidFill>
              </a:rPr>
              <a:t>l’année</a:t>
            </a:r>
          </a:p>
          <a:p>
            <a:pPr marL="342900" indent="-342900">
              <a:buFontTx/>
              <a:buAutoNum type="arabicPeriod"/>
            </a:pPr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AutoNum type="arabicPeriod"/>
            </a:pPr>
            <a:r>
              <a:rPr lang="fr-LU" sz="2000" dirty="0" smtClean="0">
                <a:solidFill>
                  <a:schemeClr val="accent4"/>
                </a:solidFill>
              </a:rPr>
              <a:t>Fermeture de </a:t>
            </a:r>
            <a:r>
              <a:rPr lang="fr-LU" sz="2000" dirty="0">
                <a:solidFill>
                  <a:schemeClr val="accent4"/>
                </a:solidFill>
              </a:rPr>
              <a:t>la chasse </a:t>
            </a:r>
            <a:r>
              <a:rPr lang="fr-LU" sz="2000" dirty="0" smtClean="0">
                <a:solidFill>
                  <a:schemeClr val="accent4"/>
                </a:solidFill>
              </a:rPr>
              <a:t>de 6 semaines (exception: sanglier en plaine) du 01.03-15.04</a:t>
            </a:r>
            <a:br>
              <a:rPr lang="fr-LU" sz="2000" dirty="0" smtClean="0">
                <a:solidFill>
                  <a:schemeClr val="accent4"/>
                </a:solidFill>
              </a:rPr>
            </a:br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AutoNum type="arabicPeriod"/>
            </a:pPr>
            <a:endParaRPr lang="fr-LU" sz="2000" dirty="0">
              <a:solidFill>
                <a:schemeClr val="accent4"/>
              </a:solidFill>
            </a:endParaRPr>
          </a:p>
          <a:p>
            <a:endParaRPr lang="fr-L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52736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LU" sz="2000" dirty="0" smtClean="0">
                <a:solidFill>
                  <a:schemeClr val="accent4"/>
                </a:solidFill>
              </a:rPr>
              <a:t>Période </a:t>
            </a:r>
            <a:r>
              <a:rPr lang="fr-LU" sz="2000" dirty="0">
                <a:solidFill>
                  <a:schemeClr val="accent4"/>
                </a:solidFill>
              </a:rPr>
              <a:t>s</a:t>
            </a:r>
            <a:r>
              <a:rPr lang="fr-LU" sz="2000" dirty="0" smtClean="0">
                <a:solidFill>
                  <a:schemeClr val="accent4"/>
                </a:solidFill>
              </a:rPr>
              <a:t>upplémentaire de la chasse au chevreuil: </a:t>
            </a:r>
            <a:br>
              <a:rPr lang="fr-LU" sz="2000" dirty="0" smtClean="0">
                <a:solidFill>
                  <a:schemeClr val="accent4"/>
                </a:solidFill>
              </a:rPr>
            </a:br>
            <a:r>
              <a:rPr lang="fr-LU" sz="2000" dirty="0" smtClean="0">
                <a:solidFill>
                  <a:schemeClr val="accent4"/>
                </a:solidFill>
              </a:rPr>
              <a:t>du 15.09 jusqu’à mi-octobre, uniquement à l’approche et à l’affût</a:t>
            </a:r>
          </a:p>
          <a:p>
            <a:endParaRPr lang="fr-LU" sz="2000" dirty="0" smtClean="0">
              <a:solidFill>
                <a:schemeClr val="accent4"/>
              </a:solidFill>
            </a:endParaRPr>
          </a:p>
          <a:p>
            <a:r>
              <a:rPr lang="fr-FR" sz="2000" dirty="0" smtClean="0">
                <a:solidFill>
                  <a:schemeClr val="accent4"/>
                </a:solidFill>
              </a:rPr>
              <a:t>Objectifs: </a:t>
            </a:r>
          </a:p>
          <a:p>
            <a:endParaRPr lang="fr-FR" sz="20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Permettre </a:t>
            </a:r>
            <a:r>
              <a:rPr lang="fr-FR" sz="2000" dirty="0">
                <a:solidFill>
                  <a:schemeClr val="accent4"/>
                </a:solidFill>
              </a:rPr>
              <a:t>le tir à l’affût dans de bonnes conditions de lumière en </a:t>
            </a:r>
            <a:r>
              <a:rPr lang="fr-FR" sz="2000" dirty="0" smtClean="0">
                <a:solidFill>
                  <a:schemeClr val="accent4"/>
                </a:solidFill>
              </a:rPr>
              <a:t>automne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Permettre aux locataires qui </a:t>
            </a:r>
            <a:r>
              <a:rPr lang="fr-FR" sz="2000" dirty="0">
                <a:solidFill>
                  <a:schemeClr val="accent4"/>
                </a:solidFill>
              </a:rPr>
              <a:t>souhaitent tirer </a:t>
            </a:r>
            <a:r>
              <a:rPr lang="fr-FR" sz="2000" dirty="0" smtClean="0">
                <a:solidFill>
                  <a:schemeClr val="accent4"/>
                </a:solidFill>
              </a:rPr>
              <a:t>davantage de chevreuils </a:t>
            </a:r>
            <a:r>
              <a:rPr lang="fr-FR" sz="2000" dirty="0">
                <a:solidFill>
                  <a:schemeClr val="accent4"/>
                </a:solidFill>
              </a:rPr>
              <a:t>à l’affût plutôt qu’en </a:t>
            </a:r>
            <a:r>
              <a:rPr lang="fr-FR" sz="2000" dirty="0" smtClean="0">
                <a:solidFill>
                  <a:schemeClr val="accent4"/>
                </a:solidFill>
              </a:rPr>
              <a:t>battue de réaliser leur plan de tir </a:t>
            </a:r>
          </a:p>
          <a:p>
            <a:endParaRPr lang="fr-FR" sz="2000" dirty="0">
              <a:solidFill>
                <a:schemeClr val="accent4"/>
              </a:solidFill>
            </a:endParaRPr>
          </a:p>
          <a:p>
            <a:r>
              <a:rPr lang="fr-FR" sz="2000" dirty="0" smtClean="0">
                <a:solidFill>
                  <a:schemeClr val="accent4"/>
                </a:solidFill>
              </a:rPr>
              <a:t>Remarque:</a:t>
            </a:r>
          </a:p>
          <a:p>
            <a:endParaRPr lang="fr-FR" sz="2000" dirty="0">
              <a:solidFill>
                <a:schemeClr val="accent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accent4"/>
                </a:solidFill>
              </a:rPr>
              <a:t>Perturbation </a:t>
            </a:r>
            <a:r>
              <a:rPr lang="fr-FR" sz="2000" dirty="0">
                <a:solidFill>
                  <a:schemeClr val="accent4"/>
                </a:solidFill>
              </a:rPr>
              <a:t>de la faune par le chasseur </a:t>
            </a:r>
            <a:r>
              <a:rPr lang="fr-FR" sz="2000" dirty="0" smtClean="0">
                <a:solidFill>
                  <a:schemeClr val="accent4"/>
                </a:solidFill>
              </a:rPr>
              <a:t>pas augmentée: cerf, sanglier, mouflon </a:t>
            </a:r>
            <a:r>
              <a:rPr lang="fr-FR" sz="2000" dirty="0">
                <a:solidFill>
                  <a:schemeClr val="accent4"/>
                </a:solidFill>
              </a:rPr>
              <a:t>et </a:t>
            </a:r>
            <a:r>
              <a:rPr lang="fr-FR" sz="2000" dirty="0" smtClean="0">
                <a:solidFill>
                  <a:schemeClr val="accent4"/>
                </a:solidFill>
              </a:rPr>
              <a:t>daim également chassables pendant cette période. </a:t>
            </a:r>
            <a:endParaRPr lang="fr-LU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3" y="1672347"/>
            <a:ext cx="84270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900" dirty="0" smtClean="0">
                <a:solidFill>
                  <a:schemeClr val="accent4"/>
                </a:solidFill>
              </a:rPr>
              <a:t>Chasse requise ?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accent4"/>
                </a:solidFill>
              </a:rPr>
              <a:t>Utilisation </a:t>
            </a:r>
            <a:r>
              <a:rPr lang="fr-FR" sz="1900" dirty="0" smtClean="0">
                <a:solidFill>
                  <a:schemeClr val="accent4"/>
                </a:solidFill>
              </a:rPr>
              <a:t>des animaux tirés (peau </a:t>
            </a:r>
            <a:r>
              <a:rPr lang="fr-FR" sz="1900" dirty="0">
                <a:solidFill>
                  <a:schemeClr val="accent4"/>
                </a:solidFill>
              </a:rPr>
              <a:t>ou viande): quasiment pas pratiquée</a:t>
            </a:r>
            <a:endParaRPr lang="fr-LU" sz="1900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accent4"/>
                </a:solidFill>
              </a:rPr>
              <a:t>Rage: éradiquée en 2002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7544" y="92091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LU" sz="2000" dirty="0" smtClean="0">
                <a:solidFill>
                  <a:schemeClr val="accent4"/>
                </a:solidFill>
              </a:rPr>
              <a:t>Fermeture de la chasse au renard roux pendant toute l’année</a:t>
            </a:r>
            <a:endParaRPr lang="fr-FR" sz="2000" dirty="0" smtClean="0">
              <a:solidFill>
                <a:schemeClr val="accent4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79" y="3353595"/>
            <a:ext cx="3840427" cy="288032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5278" y="3068960"/>
            <a:ext cx="4704301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chemeClr val="accent4"/>
                </a:solidFill>
              </a:rPr>
              <a:t>Prévention </a:t>
            </a:r>
            <a:r>
              <a:rPr lang="fr-FR" sz="1900" dirty="0">
                <a:solidFill>
                  <a:schemeClr val="accent4"/>
                </a:solidFill>
              </a:rPr>
              <a:t>de la transmission de l’échinococcose: argument pas valable </a:t>
            </a:r>
            <a:endParaRPr lang="fr-LU" sz="1900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chemeClr val="accent4"/>
                </a:solidFill>
              </a:rPr>
              <a:t>Protection de la biodiversité: argument pas valable (pas de preuves scientifiques)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chemeClr val="accent4"/>
                </a:solidFill>
              </a:rPr>
              <a:t>Urbanisation du renard: pas en relation avec la chasse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900" dirty="0" smtClean="0">
                <a:solidFill>
                  <a:schemeClr val="accent4"/>
                </a:solidFill>
              </a:rPr>
              <a:t>Protection des poulaillers: indépendante de la densité de renards</a:t>
            </a:r>
          </a:p>
        </p:txBody>
      </p:sp>
    </p:spTree>
    <p:extLst>
      <p:ext uri="{BB962C8B-B14F-4D97-AF65-F5344CB8AC3E}">
        <p14:creationId xmlns:p14="http://schemas.microsoft.com/office/powerpoint/2010/main" val="9860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162487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chemeClr val="accent4"/>
                </a:solidFill>
              </a:rPr>
              <a:t>La population de renards est en baisse: </a:t>
            </a:r>
          </a:p>
          <a:p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animaux tirés en régression depuis 15 ans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dirty="0">
                <a:solidFill>
                  <a:schemeClr val="accent4"/>
                </a:solidFill>
              </a:rPr>
              <a:t>régression de </a:t>
            </a:r>
            <a:r>
              <a:rPr lang="fr-LU" sz="2000" u="sng" dirty="0">
                <a:solidFill>
                  <a:schemeClr val="accent4"/>
                </a:solidFill>
              </a:rPr>
              <a:t>5802</a:t>
            </a:r>
            <a:r>
              <a:rPr lang="fr-LU" sz="2000" dirty="0">
                <a:solidFill>
                  <a:schemeClr val="accent4"/>
                </a:solidFill>
              </a:rPr>
              <a:t> renards tirés en </a:t>
            </a:r>
            <a:r>
              <a:rPr lang="fr-LU" sz="2000" dirty="0" smtClean="0">
                <a:solidFill>
                  <a:schemeClr val="accent4"/>
                </a:solidFill>
              </a:rPr>
              <a:t>1998/99 à </a:t>
            </a:r>
            <a:r>
              <a:rPr lang="fr-LU" sz="2000" u="sng" dirty="0" smtClean="0">
                <a:solidFill>
                  <a:schemeClr val="accent4"/>
                </a:solidFill>
              </a:rPr>
              <a:t>2504</a:t>
            </a:r>
            <a:r>
              <a:rPr lang="fr-LU" sz="2000" dirty="0" smtClean="0">
                <a:solidFill>
                  <a:schemeClr val="accent4"/>
                </a:solidFill>
              </a:rPr>
              <a:t> en 2013/14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LU" sz="2000" dirty="0">
              <a:solidFill>
                <a:schemeClr val="accent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LU" sz="2000" dirty="0">
                <a:solidFill>
                  <a:schemeClr val="accent4"/>
                </a:solidFill>
              </a:rPr>
              <a:t>r</a:t>
            </a:r>
            <a:r>
              <a:rPr lang="fr-LU" sz="2000" dirty="0" smtClean="0">
                <a:solidFill>
                  <a:schemeClr val="accent4"/>
                </a:solidFill>
              </a:rPr>
              <a:t>égression de 57%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98552" y="3816910"/>
            <a:ext cx="32373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dirty="0" smtClean="0">
                <a:solidFill>
                  <a:schemeClr val="accent4"/>
                </a:solidFill>
              </a:rPr>
              <a:t>Conclusions: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4"/>
                </a:solidFill>
              </a:rPr>
              <a:t>Pas d’arguments pour la chasse au renard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4"/>
                </a:solidFill>
              </a:rPr>
              <a:t>Chasse au renard n’a pas d’intérêt général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accent4"/>
                </a:solidFill>
              </a:rPr>
              <a:t>Evaluation de cette mesure en temps utile</a:t>
            </a:r>
            <a:endParaRPr lang="fr-LU" sz="2000" dirty="0">
              <a:solidFill>
                <a:schemeClr val="accent4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02" y="3057832"/>
            <a:ext cx="5318302" cy="34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05273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chemeClr val="accent4"/>
                </a:solidFill>
              </a:rPr>
              <a:t>Extraits du </a:t>
            </a:r>
          </a:p>
          <a:p>
            <a:endParaRPr lang="fr-LU" dirty="0" smtClean="0">
              <a:solidFill>
                <a:schemeClr val="accent4"/>
              </a:solidFill>
            </a:endParaRPr>
          </a:p>
          <a:p>
            <a:r>
              <a:rPr lang="fr-LU" i="1" dirty="0" smtClean="0">
                <a:solidFill>
                  <a:schemeClr val="accent4"/>
                </a:solidFill>
              </a:rPr>
              <a:t>Bulletin technique de l’ANF en matière de gestion de la faune sauvage et de chasse</a:t>
            </a:r>
          </a:p>
          <a:p>
            <a:endParaRPr lang="fr-LU" i="1" dirty="0">
              <a:solidFill>
                <a:schemeClr val="accent4"/>
              </a:solidFill>
            </a:endParaRPr>
          </a:p>
          <a:p>
            <a:r>
              <a:rPr lang="fr-LU" i="1" dirty="0" smtClean="0">
                <a:solidFill>
                  <a:schemeClr val="accent4"/>
                </a:solidFill>
              </a:rPr>
              <a:t>Volume 3</a:t>
            </a:r>
          </a:p>
          <a:p>
            <a:endParaRPr lang="fr-LU" i="1" dirty="0">
              <a:solidFill>
                <a:schemeClr val="accent4"/>
              </a:solidFill>
            </a:endParaRPr>
          </a:p>
          <a:p>
            <a:r>
              <a:rPr lang="fr-LU" i="1" dirty="0" smtClean="0">
                <a:solidFill>
                  <a:schemeClr val="accent4"/>
                </a:solidFill>
              </a:rPr>
              <a:t>2014</a:t>
            </a:r>
            <a:endParaRPr lang="fr-LU" i="1" dirty="0">
              <a:solidFill>
                <a:schemeClr val="accent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4540">
            <a:off x="3346714" y="2477077"/>
            <a:ext cx="2592646" cy="36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60" y="52788"/>
            <a:ext cx="5832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700" dirty="0" smtClean="0"/>
              <a:t>Nouveaux règlements grand-ducaux</a:t>
            </a:r>
            <a:endParaRPr lang="fr-LU" sz="27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020880"/>
            <a:ext cx="8208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fr-LU" sz="2000" dirty="0" smtClean="0">
                <a:solidFill>
                  <a:schemeClr val="accent4"/>
                </a:solidFill>
              </a:rPr>
              <a:t>Fermeture de </a:t>
            </a:r>
            <a:r>
              <a:rPr lang="fr-LU" sz="2000" dirty="0">
                <a:solidFill>
                  <a:schemeClr val="accent4"/>
                </a:solidFill>
              </a:rPr>
              <a:t>la chasse </a:t>
            </a:r>
            <a:r>
              <a:rPr lang="fr-LU" sz="2000" dirty="0" smtClean="0">
                <a:solidFill>
                  <a:schemeClr val="accent4"/>
                </a:solidFill>
              </a:rPr>
              <a:t>de 6 semaines du 01.03-15.04</a:t>
            </a:r>
            <a:br>
              <a:rPr lang="fr-LU" sz="2000" dirty="0" smtClean="0">
                <a:solidFill>
                  <a:schemeClr val="accent4"/>
                </a:solidFill>
              </a:rPr>
            </a:br>
            <a:r>
              <a:rPr lang="fr-LU" sz="2000" dirty="0" smtClean="0">
                <a:solidFill>
                  <a:schemeClr val="accent4"/>
                </a:solidFill>
              </a:rPr>
              <a:t>(donc du 1</a:t>
            </a:r>
            <a:r>
              <a:rPr lang="fr-LU" sz="2000" baseline="30000" dirty="0" smtClean="0">
                <a:solidFill>
                  <a:schemeClr val="accent4"/>
                </a:solidFill>
              </a:rPr>
              <a:t>er</a:t>
            </a:r>
            <a:r>
              <a:rPr lang="fr-LU" sz="2000" dirty="0" smtClean="0">
                <a:solidFill>
                  <a:schemeClr val="accent4"/>
                </a:solidFill>
              </a:rPr>
              <a:t> au 15 avril 2015 et du 1</a:t>
            </a:r>
            <a:r>
              <a:rPr lang="fr-LU" sz="2000" baseline="30000" dirty="0" smtClean="0">
                <a:solidFill>
                  <a:schemeClr val="accent4"/>
                </a:solidFill>
              </a:rPr>
              <a:t>er</a:t>
            </a:r>
            <a:r>
              <a:rPr lang="fr-LU" sz="2000" dirty="0" smtClean="0">
                <a:solidFill>
                  <a:schemeClr val="accent4"/>
                </a:solidFill>
              </a:rPr>
              <a:t> au 31 mars 2016)</a:t>
            </a:r>
          </a:p>
          <a:p>
            <a:pPr marL="342900" indent="-342900">
              <a:spcBef>
                <a:spcPts val="600"/>
              </a:spcBef>
              <a:buAutoNum type="arabicPeriod" startAt="3"/>
            </a:pPr>
            <a:endParaRPr lang="fr-LU" sz="2000" dirty="0" smtClean="0">
              <a:solidFill>
                <a:schemeClr val="accent4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Introduction d’une période de quiétude en forêt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LU" sz="2000" dirty="0" smtClean="0">
                <a:solidFill>
                  <a:schemeClr val="accent4"/>
                </a:solidFill>
              </a:rPr>
              <a:t>Phase importante pour la reproduction de nombreuses espèces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3136725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b="1" u="sng" dirty="0" smtClean="0">
                <a:solidFill>
                  <a:schemeClr val="accent4"/>
                </a:solidFill>
              </a:rPr>
              <a:t>Exception: </a:t>
            </a:r>
            <a:r>
              <a:rPr lang="fr-FR" sz="2000" dirty="0" smtClean="0">
                <a:solidFill>
                  <a:schemeClr val="accent4"/>
                </a:solidFill>
              </a:rPr>
              <a:t>chasse </a:t>
            </a:r>
            <a:r>
              <a:rPr lang="fr-FR" sz="2000" dirty="0">
                <a:solidFill>
                  <a:schemeClr val="accent4"/>
                </a:solidFill>
              </a:rPr>
              <a:t>au sanglier dans les plaines </a:t>
            </a:r>
            <a:r>
              <a:rPr lang="fr-FR" sz="2000" dirty="0" smtClean="0">
                <a:solidFill>
                  <a:schemeClr val="accent4"/>
                </a:solidFill>
              </a:rPr>
              <a:t>(prévention des dégâts </a:t>
            </a:r>
            <a:r>
              <a:rPr lang="fr-FR" sz="2000" dirty="0">
                <a:solidFill>
                  <a:schemeClr val="accent4"/>
                </a:solidFill>
              </a:rPr>
              <a:t>aux </a:t>
            </a:r>
            <a:r>
              <a:rPr lang="fr-FR" sz="2000" dirty="0" smtClean="0">
                <a:solidFill>
                  <a:schemeClr val="accent4"/>
                </a:solidFill>
              </a:rPr>
              <a:t>prairies et pâturages)</a:t>
            </a:r>
          </a:p>
          <a:p>
            <a:endParaRPr lang="fr-FR" sz="2000" dirty="0" smtClean="0">
              <a:solidFill>
                <a:schemeClr val="accent4"/>
              </a:solidFill>
            </a:endParaRPr>
          </a:p>
          <a:p>
            <a:r>
              <a:rPr lang="fr-FR" sz="2000" b="1" dirty="0" smtClean="0">
                <a:solidFill>
                  <a:schemeClr val="accent4"/>
                </a:solidFill>
              </a:rPr>
              <a:t>N.B. Ce compromis se base sur une intervention de M. </a:t>
            </a:r>
            <a:r>
              <a:rPr lang="fr-FR" sz="2000" b="1" dirty="0">
                <a:solidFill>
                  <a:schemeClr val="accent4"/>
                </a:solidFill>
              </a:rPr>
              <a:t>F</a:t>
            </a:r>
            <a:r>
              <a:rPr lang="fr-FR" sz="2000" b="1" dirty="0" smtClean="0">
                <a:solidFill>
                  <a:schemeClr val="accent4"/>
                </a:solidFill>
              </a:rPr>
              <a:t>ernand </a:t>
            </a:r>
            <a:r>
              <a:rPr lang="fr-FR" sz="2000" b="1" dirty="0" err="1" smtClean="0">
                <a:solidFill>
                  <a:schemeClr val="accent4"/>
                </a:solidFill>
              </a:rPr>
              <a:t>Etgen</a:t>
            </a:r>
            <a:r>
              <a:rPr lang="fr-FR" sz="2000" b="1" dirty="0" smtClean="0">
                <a:solidFill>
                  <a:schemeClr val="accent4"/>
                </a:solidFill>
              </a:rPr>
              <a:t>, Ministre de l’Agriculture.</a:t>
            </a:r>
            <a:endParaRPr lang="fr-LU" sz="2000" b="1" dirty="0">
              <a:solidFill>
                <a:schemeClr val="accent4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89445"/>
            <a:ext cx="3363008" cy="33569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97624" y="6169438"/>
            <a:ext cx="1181400" cy="276999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fr-LU" sz="1200" dirty="0" smtClean="0">
                <a:solidFill>
                  <a:schemeClr val="accent4"/>
                </a:solidFill>
              </a:rPr>
              <a:t>Sandra Cellina</a:t>
            </a:r>
            <a:endParaRPr lang="fr-LU" sz="1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35118"/>
              </p:ext>
            </p:extLst>
          </p:nvPr>
        </p:nvGraphicFramePr>
        <p:xfrm>
          <a:off x="225560" y="1233152"/>
          <a:ext cx="8739717" cy="519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764704"/>
            <a:ext cx="1584176" cy="11881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01228" y="168607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smtClean="0">
                <a:solidFill>
                  <a:schemeClr val="bg1"/>
                </a:solidFill>
              </a:rPr>
              <a:t>L. Schley</a:t>
            </a:r>
            <a:endParaRPr lang="fr-L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06" y="883919"/>
            <a:ext cx="4228361" cy="59740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748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4078"/>
              </p:ext>
            </p:extLst>
          </p:nvPr>
        </p:nvGraphicFramePr>
        <p:xfrm>
          <a:off x="225560" y="1268760"/>
          <a:ext cx="8810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4250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07" y="883920"/>
            <a:ext cx="4228361" cy="5974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748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41064"/>
            <a:ext cx="1292845" cy="1290533"/>
          </a:xfrm>
          <a:prstGeom prst="rect">
            <a:avLst/>
          </a:prstGeom>
        </p:spPr>
      </p:pic>
      <p:graphicFrame>
        <p:nvGraphicFramePr>
          <p:cNvPr id="4" name="Graphiqu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1871"/>
              </p:ext>
            </p:extLst>
          </p:nvPr>
        </p:nvGraphicFramePr>
        <p:xfrm>
          <a:off x="200256" y="1268760"/>
          <a:ext cx="881093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1403648" y="741064"/>
            <a:ext cx="97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smtClean="0">
                <a:solidFill>
                  <a:schemeClr val="bg1"/>
                </a:solidFill>
              </a:rPr>
              <a:t>S. Cellina</a:t>
            </a:r>
            <a:endParaRPr lang="fr-L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06" y="883919"/>
            <a:ext cx="4228362" cy="59740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748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25261"/>
              </p:ext>
            </p:extLst>
          </p:nvPr>
        </p:nvGraphicFramePr>
        <p:xfrm>
          <a:off x="225560" y="1340768"/>
          <a:ext cx="884075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836712"/>
            <a:ext cx="1678040" cy="10777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091684" y="167080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200" dirty="0" smtClean="0">
                <a:solidFill>
                  <a:schemeClr val="accent4"/>
                </a:solidFill>
              </a:rPr>
              <a:t>R. </a:t>
            </a:r>
            <a:r>
              <a:rPr lang="fr-LU" sz="1200" dirty="0" err="1" smtClean="0">
                <a:solidFill>
                  <a:schemeClr val="accent4"/>
                </a:solidFill>
              </a:rPr>
              <a:t>Gloden</a:t>
            </a:r>
            <a:endParaRPr lang="fr-LU" sz="1200" dirty="0">
              <a:solidFill>
                <a:schemeClr val="accent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758" y="149610"/>
            <a:ext cx="6218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LU" sz="2200" dirty="0" smtClean="0"/>
              <a:t>Evolution du nombre de gibier tiré et trouvé mort</a:t>
            </a:r>
            <a:endParaRPr lang="fr-LU" sz="2200" dirty="0"/>
          </a:p>
        </p:txBody>
      </p:sp>
    </p:spTree>
    <p:extLst>
      <p:ext uri="{BB962C8B-B14F-4D97-AF65-F5344CB8AC3E}">
        <p14:creationId xmlns:p14="http://schemas.microsoft.com/office/powerpoint/2010/main" val="42503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Charte_ANF_2014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663</Words>
  <Application>Microsoft Office PowerPoint</Application>
  <PresentationFormat>On-screen Show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Thème_Charte_ANF_2014</vt:lpstr>
      <vt:lpstr>Conférence de presse sur la chasse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Eaux et Forêts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Schley Laurent</dc:creator>
  <cp:lastModifiedBy>Olaf Munichsdorfer</cp:lastModifiedBy>
  <cp:revision>427</cp:revision>
  <cp:lastPrinted>2014-06-06T05:55:54Z</cp:lastPrinted>
  <dcterms:created xsi:type="dcterms:W3CDTF">2002-11-20T08:30:00Z</dcterms:created>
  <dcterms:modified xsi:type="dcterms:W3CDTF">2015-01-22T10:20:24Z</dcterms:modified>
</cp:coreProperties>
</file>