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436" r:id="rId3"/>
    <p:sldId id="424" r:id="rId4"/>
    <p:sldId id="428" r:id="rId5"/>
    <p:sldId id="349" r:id="rId6"/>
    <p:sldId id="437" r:id="rId7"/>
    <p:sldId id="438" r:id="rId8"/>
    <p:sldId id="426" r:id="rId9"/>
    <p:sldId id="425" r:id="rId10"/>
    <p:sldId id="430" r:id="rId11"/>
    <p:sldId id="429" r:id="rId12"/>
    <p:sldId id="433" r:id="rId13"/>
    <p:sldId id="434" r:id="rId14"/>
    <p:sldId id="435" r:id="rId15"/>
    <p:sldId id="439" r:id="rId1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 Majerus" initials="NM" lastIdx="10" clrIdx="0">
    <p:extLst/>
  </p:cmAuthor>
  <p:cmAuthor id="2" name="Danièle Thielen" initials="DT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3218" autoAdjust="0"/>
    <p:restoredTop sz="94585" autoAdjust="0"/>
  </p:normalViewPr>
  <p:slideViewPr>
    <p:cSldViewPr>
      <p:cViewPr>
        <p:scale>
          <a:sx n="75" d="100"/>
          <a:sy n="75" d="100"/>
        </p:scale>
        <p:origin x="-3384" y="-10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139" y="-77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836" y="0"/>
            <a:ext cx="294566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B4C6545-DE21-4D42-90B9-358D2B5C9BD3}" type="datetimeFigureOut">
              <a:rPr lang="fr-CH"/>
              <a:pPr>
                <a:defRPr/>
              </a:pPr>
              <a:t>27.06.2017</a:t>
            </a:fld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011"/>
            <a:ext cx="294566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836" y="9428011"/>
            <a:ext cx="294566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49AFCFC-08F2-4D3F-8046-0DCA77F23EF8}" type="slidenum">
              <a:rPr lang="fr-CH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01379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6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836" y="0"/>
            <a:ext cx="294566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6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011"/>
            <a:ext cx="294566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836" y="9428011"/>
            <a:ext cx="294566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4CAA6F3-82AA-47A8-BA7A-1E0FF599BA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24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24832E-69E3-4012-B3C8-0E6478EF1714}" type="slidenum">
              <a:rPr lang="en-GB" altLang="en-US" smtClean="0"/>
              <a:pPr>
                <a:defRPr/>
              </a:pPr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85114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24832E-69E3-4012-B3C8-0E6478EF1714}" type="slidenum">
              <a:rPr lang="en-GB" altLang="en-US" smtClean="0"/>
              <a:pPr>
                <a:defRPr/>
              </a:pPr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85114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24832E-69E3-4012-B3C8-0E6478EF1714}" type="slidenum">
              <a:rPr lang="en-GB" altLang="en-US" smtClean="0"/>
              <a:pPr>
                <a:defRPr/>
              </a:pPr>
              <a:t>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85114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AA6F3-82AA-47A8-BA7A-1E0FF599BA8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788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24832E-69E3-4012-B3C8-0E6478EF1714}" type="slidenum">
              <a:rPr lang="en-GB" altLang="en-US" smtClean="0"/>
              <a:pPr>
                <a:defRPr/>
              </a:pPr>
              <a:t>15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8511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6218" t="2818"/>
          <a:stretch>
            <a:fillRect/>
          </a:stretch>
        </p:blipFill>
        <p:spPr bwMode="auto">
          <a:xfrm>
            <a:off x="323850" y="692150"/>
            <a:ext cx="4046538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499992" y="89198"/>
            <a:ext cx="4536504" cy="2187674"/>
          </a:xfrm>
        </p:spPr>
        <p:txBody>
          <a:bodyPr anchor="b"/>
          <a:lstStyle>
            <a:lvl1pPr>
              <a:defRPr sz="3000" baseline="0"/>
            </a:lvl1pPr>
          </a:lstStyle>
          <a:p>
            <a:r>
              <a:rPr lang="fr-FR" dirty="0" smtClean="0"/>
              <a:t>Cliquez pour insérer le titre de la présentation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499992" y="2276872"/>
            <a:ext cx="4536504" cy="1512168"/>
          </a:xfrm>
        </p:spPr>
        <p:txBody>
          <a:bodyPr/>
          <a:lstStyle>
            <a:lvl1pPr marL="0" indent="0" algn="l">
              <a:buNone/>
              <a:defRPr sz="24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CH"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4499992" y="4293096"/>
            <a:ext cx="4392488" cy="2448272"/>
          </a:xfrm>
        </p:spPr>
        <p:txBody>
          <a:bodyPr/>
          <a:lstStyle>
            <a:lvl1pPr>
              <a:buNone/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insérer votre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4"/>
          </p:nvPr>
        </p:nvSpPr>
        <p:spPr>
          <a:xfrm>
            <a:off x="4500563" y="3789363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5"/>
          </p:nvPr>
        </p:nvSpPr>
        <p:spPr>
          <a:xfrm>
            <a:off x="827088" y="61658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192688" cy="504056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0000"/>
            <a:ext cx="8229600" cy="4929411"/>
          </a:xfrm>
        </p:spPr>
        <p:txBody>
          <a:bodyPr/>
          <a:lstStyle>
            <a:lvl1pPr>
              <a:buSzPct val="80000"/>
              <a:defRPr/>
            </a:lvl1pPr>
            <a:lvl2pPr>
              <a:buSzPct val="100000"/>
              <a:defRPr/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7288"/>
            <a:ext cx="647700" cy="504825"/>
          </a:xfr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fr-CH" sz="14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996952"/>
            <a:ext cx="7772400" cy="2772023"/>
          </a:xfrm>
        </p:spPr>
        <p:txBody>
          <a:bodyPr anchor="t"/>
          <a:lstStyle>
            <a:lvl1pPr algn="l">
              <a:defRPr sz="3000" b="0" cap="none" baseline="0"/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8875"/>
            <a:ext cx="6477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A5853-74E8-4477-9BDE-179E73DE4D1F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120680" cy="504056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60000"/>
            <a:ext cx="4038600" cy="4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60000"/>
            <a:ext cx="4038600" cy="4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7288"/>
            <a:ext cx="647700" cy="504825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fr-CH" sz="14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algn="r">
              <a:defRPr/>
            </a:pPr>
            <a:fld id="{6D50F976-ED03-4AFA-8DEC-1D2A8443733C}" type="slidenum">
              <a:rPr lang="fr-CH" smtClean="0"/>
              <a:pPr algn="r">
                <a:defRPr/>
              </a:pPr>
              <a:t>‹#›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5888"/>
            <a:ext cx="6120680" cy="50482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8875"/>
            <a:ext cx="6477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BFC4F-9A2D-429A-B9A9-3BB7FEBE0BFA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8875"/>
            <a:ext cx="6477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5A76D-C765-4406-92B4-4EB6523E831A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8875"/>
            <a:ext cx="6477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B2DC5-527A-43BE-8519-F2D492EEFA6F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120680" cy="504056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052736"/>
            <a:ext cx="5111750" cy="5073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052736"/>
            <a:ext cx="3008313" cy="5073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8875"/>
            <a:ext cx="6477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21AA4-CC86-4390-A2EB-97155ED80552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53950"/>
            <a:ext cx="6192688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104239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8875"/>
            <a:ext cx="6477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D1C0C-5C3B-412A-8A2E-0A1766C03E50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15888"/>
            <a:ext cx="61928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0475"/>
            <a:ext cx="8229600" cy="48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Cliquez</a:t>
            </a:r>
            <a:r>
              <a:rPr lang="en-US" dirty="0" smtClean="0"/>
              <a:t> pour modifier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38875"/>
            <a:ext cx="648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en-US" sz="14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BAA5FE0-F9D2-408F-983E-B87BCD5EA5C6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  <p:pic>
        <p:nvPicPr>
          <p:cNvPr id="1031" name="Picture 5" descr="GOUV_MAEE_Direction de la coopération au développement et de l’action humanitaire 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16688" y="284163"/>
            <a:ext cx="2484437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6"/>
          <p:cNvSpPr>
            <a:spLocks noChangeShapeType="1"/>
          </p:cNvSpPr>
          <p:nvPr userDrawn="1"/>
        </p:nvSpPr>
        <p:spPr bwMode="auto">
          <a:xfrm flipH="1">
            <a:off x="323850" y="620713"/>
            <a:ext cx="6119813" cy="0"/>
          </a:xfrm>
          <a:prstGeom prst="line">
            <a:avLst/>
          </a:prstGeom>
          <a:noFill/>
          <a:ln w="19050">
            <a:solidFill>
              <a:srgbClr val="E4052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CH" dirty="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Ø"/>
        <a:defRPr sz="3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800">
          <a:solidFill>
            <a:schemeClr val="tx2">
              <a:lumMod val="50000"/>
            </a:schemeClr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‒"/>
        <a:defRPr sz="2400">
          <a:solidFill>
            <a:schemeClr val="tx2">
              <a:lumMod val="50000"/>
            </a:schemeClr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»"/>
        <a:defRPr sz="2000">
          <a:solidFill>
            <a:schemeClr val="tx2">
              <a:lumMod val="50000"/>
            </a:schemeClr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2">
              <a:lumMod val="50000"/>
            </a:schemeClr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ichet.lu/commodo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G"/><Relationship Id="rId5" Type="http://schemas.openxmlformats.org/officeDocument/2006/relationships/hyperlink" Target="http://www.itm.lu/" TargetMode="External"/><Relationship Id="rId4" Type="http://schemas.openxmlformats.org/officeDocument/2006/relationships/hyperlink" Target="http://www.emwelt.l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0.pn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716016" y="3140968"/>
            <a:ext cx="396044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fr-LU" sz="2000" dirty="0">
                <a:solidFill>
                  <a:schemeClr val="accent4"/>
                </a:solidFill>
                <a:latin typeface="+mn-lt"/>
              </a:rPr>
              <a:t>Un assistant électronique </a:t>
            </a:r>
            <a:r>
              <a:rPr lang="fr-LU" sz="2000" dirty="0" err="1">
                <a:solidFill>
                  <a:schemeClr val="accent4"/>
                </a:solidFill>
                <a:latin typeface="+mn-lt"/>
              </a:rPr>
              <a:t>MyGuichet</a:t>
            </a:r>
            <a:r>
              <a:rPr lang="fr-LU" sz="2000" dirty="0">
                <a:solidFill>
                  <a:schemeClr val="accent4"/>
                </a:solidFill>
                <a:latin typeface="+mn-lt"/>
              </a:rPr>
              <a:t> pour les demandes d’autorisation en matière d’établissements classés</a:t>
            </a:r>
            <a:endParaRPr lang="lb-LU" sz="2000" dirty="0">
              <a:solidFill>
                <a:schemeClr val="accent4"/>
              </a:solidFill>
              <a:latin typeface="+mn-lt"/>
            </a:endParaRPr>
          </a:p>
          <a:p>
            <a:pPr eaLnBrk="1" hangingPunct="1"/>
            <a:endParaRPr lang="fr-LU" altLang="en-US" dirty="0" smtClean="0">
              <a:solidFill>
                <a:schemeClr val="accent4"/>
              </a:solidFill>
              <a:latin typeface="+mj-lt"/>
            </a:endParaRPr>
          </a:p>
          <a:p>
            <a:pPr eaLnBrk="1" hangingPunct="1"/>
            <a:r>
              <a:rPr lang="fr-LU" altLang="en-US" sz="1600" b="1" dirty="0" smtClean="0">
                <a:solidFill>
                  <a:schemeClr val="accent4"/>
                </a:solidFill>
                <a:latin typeface="+mj-lt"/>
              </a:rPr>
              <a:t>Ministère du développement durable et des infrastructures</a:t>
            </a:r>
          </a:p>
          <a:p>
            <a:pPr eaLnBrk="1" hangingPunct="1"/>
            <a:endParaRPr lang="fr-LU" altLang="en-US" sz="1600" b="1" dirty="0" smtClean="0">
              <a:solidFill>
                <a:schemeClr val="accent4"/>
              </a:solidFill>
              <a:latin typeface="+mj-lt"/>
            </a:endParaRPr>
          </a:p>
          <a:p>
            <a:pPr eaLnBrk="1" hangingPunct="1"/>
            <a:r>
              <a:rPr lang="fr-LU" altLang="en-US" sz="1600" b="1" dirty="0" smtClean="0">
                <a:solidFill>
                  <a:schemeClr val="accent4"/>
                </a:solidFill>
                <a:latin typeface="+mj-lt"/>
              </a:rPr>
              <a:t>mardi, le 27 juin 2017</a:t>
            </a:r>
            <a:endParaRPr lang="fr-LU" altLang="en-US" sz="1600" b="1" dirty="0">
              <a:solidFill>
                <a:schemeClr val="accent4"/>
              </a:solidFill>
              <a:latin typeface="+mj-lt"/>
            </a:endParaRPr>
          </a:p>
          <a:p>
            <a:pPr eaLnBrk="1" hangingPunct="1"/>
            <a:endParaRPr lang="fr-LU" altLang="en-US" dirty="0">
              <a:solidFill>
                <a:schemeClr val="accent4"/>
              </a:solidFill>
              <a:latin typeface="+mj-lt"/>
            </a:endParaRPr>
          </a:p>
        </p:txBody>
      </p:sp>
      <p:pic>
        <p:nvPicPr>
          <p:cNvPr id="1028" name="Picture 4" descr="file:///H:/commun/masques/logos/MDDI_environnement/GOUV_MDDI_Administration%20de%20l_environnement_Rouge/GOUV_MDDI_Administration%20de%20l_environnement_Rou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042" y="625698"/>
            <a:ext cx="2964982" cy="101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716016" y="2132856"/>
            <a:ext cx="388843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fr-LU" altLang="en-US" b="1" dirty="0">
                <a:solidFill>
                  <a:schemeClr val="accent4"/>
                </a:solidFill>
                <a:latin typeface="+mn-lt"/>
              </a:rPr>
              <a:t>Introduction à l’</a:t>
            </a:r>
            <a:r>
              <a:rPr lang="fr-LU" b="1" dirty="0">
                <a:solidFill>
                  <a:schemeClr val="accent4"/>
                </a:solidFill>
                <a:latin typeface="+mn-lt"/>
              </a:rPr>
              <a:t>e-formulaire « Commodo </a:t>
            </a:r>
            <a:r>
              <a:rPr lang="fr-LU" b="1" dirty="0" smtClean="0">
                <a:solidFill>
                  <a:schemeClr val="accent4"/>
                </a:solidFill>
                <a:latin typeface="+mn-lt"/>
              </a:rPr>
              <a:t>» via </a:t>
            </a:r>
            <a:r>
              <a:rPr lang="fr-LU" b="1" dirty="0" err="1" smtClean="0">
                <a:solidFill>
                  <a:schemeClr val="accent4"/>
                </a:solidFill>
                <a:latin typeface="+mn-lt"/>
              </a:rPr>
              <a:t>MyGuichet</a:t>
            </a:r>
            <a:r>
              <a:rPr lang="fr-LU" altLang="en-US" b="1" dirty="0" smtClean="0">
                <a:solidFill>
                  <a:schemeClr val="accent4"/>
                </a:solidFill>
                <a:latin typeface="+mn-lt"/>
              </a:rPr>
              <a:t> </a:t>
            </a:r>
            <a:endParaRPr lang="fr-LU" altLang="en-US" b="1" dirty="0">
              <a:solidFill>
                <a:schemeClr val="accent4"/>
              </a:solidFill>
              <a:latin typeface="+mn-lt"/>
            </a:endParaRPr>
          </a:p>
        </p:txBody>
      </p:sp>
      <p:pic>
        <p:nvPicPr>
          <p:cNvPr id="8" name="Picture 1" descr="Z:\APPL\Logo ITM\ITM_Logo_Vertical_RVB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103" y="480880"/>
            <a:ext cx="1028700" cy="115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Bildergebnis für myguichet log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43"/>
          <a:stretch/>
        </p:blipFill>
        <p:spPr bwMode="auto">
          <a:xfrm>
            <a:off x="755576" y="822762"/>
            <a:ext cx="2808312" cy="61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03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D50F976-ED03-4AFA-8DEC-1D2A8443733C}" type="slidenum">
              <a:rPr lang="fr-CH" sz="1600" smtClean="0"/>
              <a:pPr algn="r">
                <a:defRPr/>
              </a:pPr>
              <a:t>10</a:t>
            </a:fld>
            <a:endParaRPr lang="fr-CH" sz="1600" dirty="0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fr-LU" altLang="en-US" sz="2000" dirty="0"/>
              <a:t>e-formulaire </a:t>
            </a:r>
            <a:r>
              <a:rPr lang="fr-LU" altLang="en-US" sz="2000" dirty="0" err="1"/>
              <a:t>commodo</a:t>
            </a:r>
            <a:r>
              <a:rPr lang="fr-LU" altLang="en-US" sz="2000" dirty="0"/>
              <a:t> via </a:t>
            </a:r>
            <a:r>
              <a:rPr lang="fr-LU" altLang="en-US" sz="2000" dirty="0" err="1" smtClean="0"/>
              <a:t>MyGuichet</a:t>
            </a:r>
            <a:endParaRPr lang="fr-LU" altLang="en-US" sz="2000" kern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4501" y="836811"/>
            <a:ext cx="8640763" cy="4248373"/>
          </a:xfrm>
        </p:spPr>
        <p:txBody>
          <a:bodyPr/>
          <a:lstStyle/>
          <a:p>
            <a:pPr marL="0" indent="0">
              <a:spcBef>
                <a:spcPts val="1000"/>
              </a:spcBef>
              <a:buNone/>
              <a:defRPr/>
            </a:pPr>
            <a:r>
              <a:rPr lang="fr-LU" sz="2400" b="1" dirty="0">
                <a:solidFill>
                  <a:schemeClr val="accent4"/>
                </a:solidFill>
              </a:rPr>
              <a:t>Accessibilité du </a:t>
            </a:r>
            <a:r>
              <a:rPr lang="fr-LU" sz="2400" b="1" dirty="0" smtClean="0">
                <a:solidFill>
                  <a:schemeClr val="accent4"/>
                </a:solidFill>
              </a:rPr>
              <a:t>e-formulaire via </a:t>
            </a:r>
            <a:r>
              <a:rPr lang="fr-LU" sz="2400" b="1" dirty="0" err="1" smtClean="0">
                <a:solidFill>
                  <a:schemeClr val="accent4"/>
                </a:solidFill>
              </a:rPr>
              <a:t>MyGuichet</a:t>
            </a:r>
            <a:r>
              <a:rPr lang="fr-LU" sz="2400" b="1" dirty="0" smtClean="0">
                <a:solidFill>
                  <a:schemeClr val="accent4"/>
                </a:solidFill>
              </a:rPr>
              <a:t>:</a:t>
            </a:r>
            <a:endParaRPr lang="fr-LU" sz="2400" b="1" dirty="0">
              <a:solidFill>
                <a:schemeClr val="accent4"/>
              </a:solidFill>
            </a:endParaRPr>
          </a:p>
          <a:p>
            <a:pPr marL="0" indent="0">
              <a:spcBef>
                <a:spcPts val="1800"/>
              </a:spcBef>
              <a:buFontTx/>
              <a:buNone/>
              <a:defRPr/>
            </a:pPr>
            <a:r>
              <a:rPr lang="fr-LU" sz="1800" b="1" dirty="0" smtClean="0">
                <a:sym typeface="Symbol"/>
              </a:rPr>
              <a:t>                      </a:t>
            </a:r>
            <a:endParaRPr lang="fr-LU" sz="1800" dirty="0" smtClean="0"/>
          </a:p>
        </p:txBody>
      </p:sp>
      <p:pic>
        <p:nvPicPr>
          <p:cNvPr id="13" name="Picture 2" descr="E:\e-Formulaire\CACC Présentation\Guich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68" y="2204864"/>
            <a:ext cx="257071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>
            <a:spLocks noChangeAspect="1"/>
          </p:cNvSpPr>
          <p:nvPr/>
        </p:nvSpPr>
        <p:spPr>
          <a:xfrm>
            <a:off x="454026" y="2204864"/>
            <a:ext cx="2823796" cy="1800000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5851" y="1407259"/>
            <a:ext cx="2797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LU" dirty="0" smtClean="0">
                <a:solidFill>
                  <a:schemeClr val="accent4"/>
                </a:solidFill>
                <a:latin typeface="+mn-lt"/>
              </a:rPr>
              <a:t>Sur le portail Guichet.lu</a:t>
            </a:r>
          </a:p>
          <a:p>
            <a:r>
              <a:rPr lang="fr-LU" dirty="0" smtClean="0">
                <a:solidFill>
                  <a:schemeClr val="accent4"/>
                </a:solidFill>
                <a:latin typeface="+mn-lt"/>
              </a:rPr>
              <a:t> </a:t>
            </a:r>
            <a:r>
              <a:rPr lang="fr-LU" dirty="0" smtClean="0">
                <a:solidFill>
                  <a:schemeClr val="accent4"/>
                </a:solidFill>
                <a:latin typeface="+mn-lt"/>
                <a:hlinkClick r:id="rId3"/>
              </a:rPr>
              <a:t>www.guichet.lu/commodo</a:t>
            </a:r>
            <a:r>
              <a:rPr lang="fr-LU" dirty="0" smtClean="0">
                <a:solidFill>
                  <a:schemeClr val="accent4"/>
                </a:solidFill>
                <a:latin typeface="+mn-lt"/>
              </a:rPr>
              <a:t> </a:t>
            </a:r>
            <a:endParaRPr lang="en-US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76819" y="134076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LU" dirty="0">
                <a:solidFill>
                  <a:schemeClr val="accent4"/>
                </a:solidFill>
                <a:latin typeface="+mn-lt"/>
              </a:rPr>
              <a:t>s</a:t>
            </a:r>
            <a:r>
              <a:rPr lang="fr-LU" dirty="0" smtClean="0">
                <a:solidFill>
                  <a:schemeClr val="accent4"/>
                </a:solidFill>
                <a:latin typeface="+mn-lt"/>
              </a:rPr>
              <a:t>ur les sites Web de l’AEV (</a:t>
            </a:r>
            <a:r>
              <a:rPr lang="fr-LU" dirty="0" smtClean="0">
                <a:solidFill>
                  <a:schemeClr val="accent4"/>
                </a:solidFill>
                <a:latin typeface="+mn-lt"/>
                <a:hlinkClick r:id="rId4"/>
              </a:rPr>
              <a:t>www.emwelt.lu</a:t>
            </a:r>
            <a:r>
              <a:rPr lang="fr-LU" dirty="0" smtClean="0">
                <a:solidFill>
                  <a:schemeClr val="accent4"/>
                </a:solidFill>
                <a:latin typeface="+mn-lt"/>
              </a:rPr>
              <a:t>)  ou de l’ITM (</a:t>
            </a:r>
            <a:r>
              <a:rPr lang="fr-LU" dirty="0" smtClean="0">
                <a:solidFill>
                  <a:schemeClr val="accent4"/>
                </a:solidFill>
                <a:latin typeface="+mn-lt"/>
                <a:hlinkClick r:id="rId5"/>
              </a:rPr>
              <a:t>www.itm.lu</a:t>
            </a:r>
            <a:r>
              <a:rPr lang="fr-LU" dirty="0" smtClean="0">
                <a:solidFill>
                  <a:schemeClr val="accent4"/>
                </a:solidFill>
                <a:latin typeface="+mn-lt"/>
              </a:rPr>
              <a:t>) </a:t>
            </a:r>
            <a:endParaRPr lang="en-US" dirty="0">
              <a:solidFill>
                <a:schemeClr val="accent4"/>
              </a:solidFill>
              <a:latin typeface="+mn-lt"/>
            </a:endParaRPr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4677040" y="2277072"/>
            <a:ext cx="2901747" cy="1800000"/>
            <a:chOff x="2854013" y="9242176"/>
            <a:chExt cx="7814686" cy="484758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4013" y="9242176"/>
              <a:ext cx="7814686" cy="48362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Rounded Rectangle 19"/>
            <p:cNvSpPr>
              <a:spLocks noChangeAspect="1"/>
            </p:cNvSpPr>
            <p:nvPr/>
          </p:nvSpPr>
          <p:spPr>
            <a:xfrm>
              <a:off x="2985890" y="9242185"/>
              <a:ext cx="7638608" cy="4847578"/>
            </a:xfrm>
            <a:prstGeom prst="round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13948" r="11607" b="4167"/>
          <a:stretch/>
        </p:blipFill>
        <p:spPr bwMode="auto">
          <a:xfrm>
            <a:off x="4822813" y="4437111"/>
            <a:ext cx="2716999" cy="159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>
            <a:spLocks noChangeAspect="1"/>
          </p:cNvSpPr>
          <p:nvPr/>
        </p:nvSpPr>
        <p:spPr>
          <a:xfrm>
            <a:off x="4772541" y="4365305"/>
            <a:ext cx="2823795" cy="1799999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95536" y="4175209"/>
            <a:ext cx="38884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LU" sz="1600" dirty="0">
                <a:solidFill>
                  <a:schemeClr val="accent4"/>
                </a:solidFill>
                <a:latin typeface="+mn-lt"/>
              </a:rPr>
              <a:t>Possibilité de :</a:t>
            </a:r>
          </a:p>
          <a:p>
            <a:pPr marL="285750" indent="-285750">
              <a:buFontTx/>
              <a:buChar char="-"/>
            </a:pPr>
            <a:r>
              <a:rPr lang="fr-LU" sz="1600" dirty="0">
                <a:solidFill>
                  <a:schemeClr val="accent4"/>
                </a:solidFill>
                <a:latin typeface="+mn-lt"/>
              </a:rPr>
              <a:t>gérer plusieurs démarches en parallèle ; </a:t>
            </a:r>
          </a:p>
          <a:p>
            <a:pPr marL="285750" indent="-285750">
              <a:buFontTx/>
              <a:buChar char="-"/>
            </a:pPr>
            <a:r>
              <a:rPr lang="fr-LU" sz="1600" dirty="0">
                <a:solidFill>
                  <a:schemeClr val="accent4"/>
                </a:solidFill>
                <a:latin typeface="+mn-lt"/>
              </a:rPr>
              <a:t>partager un espace professionnel à plusieurs personnes d’une même entreprise ;</a:t>
            </a:r>
          </a:p>
          <a:p>
            <a:pPr marL="285750" indent="-285750">
              <a:buFontTx/>
              <a:buChar char="-"/>
            </a:pPr>
            <a:r>
              <a:rPr lang="fr-LU" sz="1600" dirty="0">
                <a:solidFill>
                  <a:schemeClr val="accent4"/>
                </a:solidFill>
                <a:latin typeface="+mn-lt"/>
              </a:rPr>
              <a:t>utiliser les données de l’espace professionnel pour pré-remplir certains champs de </a:t>
            </a:r>
            <a:r>
              <a:rPr lang="fr-LU" sz="1600" dirty="0" smtClean="0">
                <a:solidFill>
                  <a:schemeClr val="accent4"/>
                </a:solidFill>
                <a:latin typeface="+mn-lt"/>
              </a:rPr>
              <a:t>l’assistant.</a:t>
            </a:r>
            <a:endParaRPr lang="en-US" sz="1600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670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D50F976-ED03-4AFA-8DEC-1D2A8443733C}" type="slidenum">
              <a:rPr lang="fr-CH" sz="1600" smtClean="0"/>
              <a:pPr algn="r">
                <a:defRPr/>
              </a:pPr>
              <a:t>11</a:t>
            </a:fld>
            <a:endParaRPr lang="fr-CH" sz="1600" dirty="0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fr-LU" altLang="en-US" sz="2000" dirty="0"/>
              <a:t>e-formulaire </a:t>
            </a:r>
            <a:r>
              <a:rPr lang="fr-LU" altLang="en-US" sz="2000" dirty="0" err="1"/>
              <a:t>commodo</a:t>
            </a:r>
            <a:r>
              <a:rPr lang="fr-LU" altLang="en-US" sz="2000" dirty="0"/>
              <a:t> via </a:t>
            </a:r>
            <a:r>
              <a:rPr lang="fr-LU" altLang="en-US" sz="2000" dirty="0" err="1" smtClean="0"/>
              <a:t>MyGuichet</a:t>
            </a:r>
            <a:endParaRPr lang="fr-LU" altLang="en-US" sz="2000" kern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3850" y="1412876"/>
            <a:ext cx="8640763" cy="479114"/>
          </a:xfrm>
        </p:spPr>
        <p:txBody>
          <a:bodyPr/>
          <a:lstStyle/>
          <a:p>
            <a:pPr marL="0" indent="0">
              <a:spcBef>
                <a:spcPts val="1000"/>
              </a:spcBef>
              <a:buNone/>
              <a:defRPr/>
            </a:pPr>
            <a:r>
              <a:rPr lang="fr-LU" sz="1800" dirty="0" smtClean="0">
                <a:solidFill>
                  <a:schemeClr val="accent4"/>
                </a:solidFill>
              </a:rPr>
              <a:t>Authentification forte </a:t>
            </a:r>
            <a:r>
              <a:rPr lang="fr-LU" sz="1800" dirty="0" err="1" smtClean="0">
                <a:solidFill>
                  <a:schemeClr val="accent4"/>
                </a:solidFill>
              </a:rPr>
              <a:t>javaless</a:t>
            </a:r>
            <a:r>
              <a:rPr lang="fr-LU" sz="1800" dirty="0" smtClean="0">
                <a:solidFill>
                  <a:schemeClr val="accent4"/>
                </a:solidFill>
              </a:rPr>
              <a:t> : grâce aux certificats</a:t>
            </a:r>
            <a:r>
              <a:rPr lang="fr-LU" sz="1800" dirty="0" smtClean="0">
                <a:solidFill>
                  <a:schemeClr val="accent4"/>
                </a:solidFill>
                <a:sym typeface="Symbol"/>
              </a:rPr>
              <a:t>                      </a:t>
            </a:r>
            <a:endParaRPr lang="fr-LU" sz="1800" dirty="0" smtClean="0">
              <a:solidFill>
                <a:schemeClr val="accent4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836712"/>
            <a:ext cx="2236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LU" altLang="en-US" sz="2400" b="1" kern="0" dirty="0" smtClean="0">
                <a:solidFill>
                  <a:schemeClr val="accent4"/>
                </a:solidFill>
                <a:latin typeface="+mn-lt"/>
              </a:rPr>
              <a:t>Fonctionnalités:</a:t>
            </a:r>
            <a:endParaRPr lang="fr-LU" altLang="en-US" sz="2400" b="1" kern="0" dirty="0">
              <a:solidFill>
                <a:schemeClr val="accent4"/>
              </a:solidFill>
              <a:latin typeface="+mn-lt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53828"/>
            <a:ext cx="1074738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212689"/>
              </p:ext>
            </p:extLst>
          </p:nvPr>
        </p:nvGraphicFramePr>
        <p:xfrm>
          <a:off x="611560" y="2138164"/>
          <a:ext cx="7362825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Image" r:id="rId4" imgW="9688889" imgH="2450794" progId="Photoshop.Image.15">
                  <p:embed/>
                </p:oleObj>
              </mc:Choice>
              <mc:Fallback>
                <p:oleObj name="Image" r:id="rId4" imgW="9688889" imgH="2450794" progId="Photoshop.Image.15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138164"/>
                        <a:ext cx="7362825" cy="186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27584" y="4233862"/>
            <a:ext cx="77922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LU" dirty="0" smtClean="0">
                <a:solidFill>
                  <a:schemeClr val="accent4"/>
                </a:solidFill>
                <a:latin typeface="+mn-lt"/>
              </a:rPr>
              <a:t>Sécurité assurée</a:t>
            </a:r>
            <a:r>
              <a:rPr lang="en-US" dirty="0" smtClean="0">
                <a:solidFill>
                  <a:schemeClr val="accent4"/>
                </a:solidFill>
                <a:latin typeface="+mn-lt"/>
              </a:rPr>
              <a:t> : </a:t>
            </a:r>
            <a:r>
              <a:rPr lang="en-US" dirty="0" err="1" smtClean="0">
                <a:solidFill>
                  <a:schemeClr val="accent4"/>
                </a:solidFill>
                <a:latin typeface="+mn-lt"/>
              </a:rPr>
              <a:t>données</a:t>
            </a:r>
            <a:r>
              <a:rPr lang="en-US" dirty="0" smtClean="0">
                <a:solidFill>
                  <a:schemeClr val="accent4"/>
                </a:solidFill>
                <a:latin typeface="+mn-lt"/>
              </a:rPr>
              <a:t> protégées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chemeClr val="accent4"/>
                </a:solidFill>
                <a:latin typeface="+mn-lt"/>
              </a:rPr>
              <a:t>Sauvegarde</a:t>
            </a:r>
            <a:r>
              <a:rPr lang="en-US" dirty="0" smtClean="0">
                <a:solidFill>
                  <a:schemeClr val="accent4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+mn-lt"/>
              </a:rPr>
              <a:t>dans</a:t>
            </a:r>
            <a:r>
              <a:rPr lang="en-US" dirty="0" smtClean="0">
                <a:solidFill>
                  <a:schemeClr val="accent4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+mn-lt"/>
              </a:rPr>
              <a:t>l’espace</a:t>
            </a:r>
            <a:r>
              <a:rPr lang="en-US" dirty="0" smtClean="0">
                <a:solidFill>
                  <a:schemeClr val="accent4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+mn-lt"/>
              </a:rPr>
              <a:t>privé</a:t>
            </a:r>
            <a:r>
              <a:rPr lang="en-US" dirty="0" smtClean="0">
                <a:solidFill>
                  <a:schemeClr val="accent4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+mn-lt"/>
              </a:rPr>
              <a:t>ou</a:t>
            </a:r>
            <a:r>
              <a:rPr lang="en-US" dirty="0" smtClean="0">
                <a:solidFill>
                  <a:schemeClr val="accent4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+mn-lt"/>
              </a:rPr>
              <a:t>professionnel</a:t>
            </a:r>
            <a:r>
              <a:rPr lang="en-US" dirty="0" smtClean="0">
                <a:solidFill>
                  <a:schemeClr val="accent4"/>
                </a:solidFill>
                <a:latin typeface="+mn-lt"/>
              </a:rPr>
              <a:t> sur la </a:t>
            </a:r>
            <a:r>
              <a:rPr lang="en-US" dirty="0" err="1" smtClean="0">
                <a:solidFill>
                  <a:schemeClr val="accent4"/>
                </a:solidFill>
                <a:latin typeface="+mn-lt"/>
              </a:rPr>
              <a:t>plateforme</a:t>
            </a:r>
            <a:r>
              <a:rPr lang="en-US" dirty="0" smtClean="0">
                <a:solidFill>
                  <a:schemeClr val="accent4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+mn-lt"/>
              </a:rPr>
              <a:t>MyGuichet</a:t>
            </a:r>
            <a:endParaRPr lang="en-US" dirty="0" smtClean="0">
              <a:solidFill>
                <a:schemeClr val="accent4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endParaRPr lang="fr-LU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670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D50F976-ED03-4AFA-8DEC-1D2A8443733C}" type="slidenum">
              <a:rPr lang="fr-CH" sz="1600" smtClean="0"/>
              <a:pPr algn="r">
                <a:defRPr/>
              </a:pPr>
              <a:t>12</a:t>
            </a:fld>
            <a:endParaRPr lang="fr-CH" sz="1600" dirty="0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fr-LU" altLang="en-US" sz="2000" dirty="0"/>
              <a:t>e-formulaire </a:t>
            </a:r>
            <a:r>
              <a:rPr lang="fr-LU" altLang="en-US" sz="2000" dirty="0" err="1"/>
              <a:t>commodo</a:t>
            </a:r>
            <a:r>
              <a:rPr lang="fr-LU" altLang="en-US" sz="2000" dirty="0"/>
              <a:t> via </a:t>
            </a:r>
            <a:r>
              <a:rPr lang="fr-LU" altLang="en-US" sz="2000" dirty="0" err="1" smtClean="0"/>
              <a:t>MyGuichet</a:t>
            </a:r>
            <a:endParaRPr lang="fr-LU" altLang="en-US" sz="2000" kern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3850" y="1412875"/>
            <a:ext cx="8640763" cy="4248373"/>
          </a:xfrm>
        </p:spPr>
        <p:txBody>
          <a:bodyPr/>
          <a:lstStyle/>
          <a:p>
            <a:pPr marL="0" indent="0">
              <a:spcBef>
                <a:spcPts val="1800"/>
              </a:spcBef>
              <a:buFontTx/>
              <a:buNone/>
              <a:defRPr/>
            </a:pPr>
            <a:r>
              <a:rPr lang="fr-LU" sz="1800" b="1" dirty="0" smtClean="0">
                <a:sym typeface="Symbol"/>
              </a:rPr>
              <a:t>                      </a:t>
            </a:r>
            <a:endParaRPr lang="fr-LU" sz="1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395536" y="836712"/>
            <a:ext cx="2236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LU" altLang="en-US" sz="2400" b="1" kern="0" dirty="0" smtClean="0">
                <a:solidFill>
                  <a:schemeClr val="accent4"/>
                </a:solidFill>
                <a:latin typeface="+mn-lt"/>
              </a:rPr>
              <a:t>Fonctionnalités:</a:t>
            </a:r>
            <a:endParaRPr lang="fr-LU" altLang="en-US" sz="2400" b="1" kern="0" dirty="0">
              <a:solidFill>
                <a:schemeClr val="accent4"/>
              </a:solidFill>
              <a:latin typeface="+mn-lt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4" r="10765" b="20544"/>
          <a:stretch/>
        </p:blipFill>
        <p:spPr bwMode="auto">
          <a:xfrm>
            <a:off x="240063" y="2042592"/>
            <a:ext cx="8704911" cy="376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364088" y="1086060"/>
            <a:ext cx="3779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2000" dirty="0" smtClean="0">
                <a:latin typeface="+mn-lt"/>
              </a:rPr>
              <a:t>2. Questionnaire s’adapte à la </a:t>
            </a:r>
          </a:p>
          <a:p>
            <a:r>
              <a:rPr lang="fr-LU" sz="2000" dirty="0">
                <a:latin typeface="+mn-lt"/>
              </a:rPr>
              <a:t>s</a:t>
            </a:r>
            <a:r>
              <a:rPr lang="fr-LU" sz="2000" dirty="0" smtClean="0">
                <a:latin typeface="+mn-lt"/>
              </a:rPr>
              <a:t>ituation du requérant</a:t>
            </a:r>
            <a:endParaRPr lang="en-US" sz="2000" dirty="0">
              <a:latin typeface="+mn-l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868144" y="1676502"/>
            <a:ext cx="0" cy="9033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15266" y="1332281"/>
            <a:ext cx="4161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sz="2000" dirty="0" smtClean="0">
                <a:latin typeface="+mn-lt"/>
              </a:rPr>
              <a:t>1. Guidage </a:t>
            </a:r>
            <a:r>
              <a:rPr lang="fr-LU" sz="2000" dirty="0" err="1" smtClean="0">
                <a:latin typeface="+mn-lt"/>
              </a:rPr>
              <a:t>step</a:t>
            </a:r>
            <a:r>
              <a:rPr lang="fr-LU" sz="2000" dirty="0" smtClean="0">
                <a:latin typeface="+mn-lt"/>
              </a:rPr>
              <a:t> by </a:t>
            </a:r>
            <a:r>
              <a:rPr lang="fr-LU" sz="2000" dirty="0" err="1" smtClean="0">
                <a:latin typeface="+mn-lt"/>
              </a:rPr>
              <a:t>step</a:t>
            </a:r>
            <a:r>
              <a:rPr lang="fr-LU" sz="2000" dirty="0" smtClean="0">
                <a:latin typeface="+mn-lt"/>
              </a:rPr>
              <a:t> de l’utilisateur</a:t>
            </a:r>
            <a:endParaRPr lang="en-US" sz="2000" dirty="0">
              <a:latin typeface="+mn-lt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043608" y="1727729"/>
            <a:ext cx="0" cy="2520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9552" y="6021288"/>
            <a:ext cx="405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2000" dirty="0" smtClean="0">
                <a:latin typeface="+mn-lt"/>
              </a:rPr>
              <a:t>3. Sauvegarde du document « incomplet »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48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D50F976-ED03-4AFA-8DEC-1D2A8443733C}" type="slidenum">
              <a:rPr lang="fr-CH" sz="1600" smtClean="0"/>
              <a:pPr algn="r">
                <a:defRPr/>
              </a:pPr>
              <a:t>13</a:t>
            </a:fld>
            <a:endParaRPr lang="fr-CH" sz="1600" dirty="0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fr-LU" altLang="en-US" sz="2000" dirty="0"/>
              <a:t>e-formulaire </a:t>
            </a:r>
            <a:r>
              <a:rPr lang="fr-LU" altLang="en-US" sz="2000" dirty="0" err="1"/>
              <a:t>commodo</a:t>
            </a:r>
            <a:r>
              <a:rPr lang="fr-LU" altLang="en-US" sz="2000" dirty="0"/>
              <a:t> via </a:t>
            </a:r>
            <a:r>
              <a:rPr lang="fr-LU" altLang="en-US" sz="2000" dirty="0" err="1" smtClean="0"/>
              <a:t>MyGuichet</a:t>
            </a:r>
            <a:endParaRPr lang="fr-LU" altLang="en-US" sz="2000" kern="0" dirty="0"/>
          </a:p>
        </p:txBody>
      </p:sp>
      <p:sp>
        <p:nvSpPr>
          <p:cNvPr id="3" name="Rectangle 2"/>
          <p:cNvSpPr/>
          <p:nvPr/>
        </p:nvSpPr>
        <p:spPr>
          <a:xfrm>
            <a:off x="395536" y="836712"/>
            <a:ext cx="23743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LU" altLang="en-US" sz="2400" b="1" kern="0" dirty="0" smtClean="0">
                <a:solidFill>
                  <a:schemeClr val="accent4"/>
                </a:solidFill>
                <a:latin typeface="+mn-lt"/>
              </a:rPr>
              <a:t>Fonctionnalités: </a:t>
            </a:r>
            <a:endParaRPr lang="fr-LU" altLang="en-US" sz="2400" b="1" kern="0" dirty="0">
              <a:solidFill>
                <a:schemeClr val="accent4"/>
              </a:solidFill>
              <a:latin typeface="+mn-lt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" t="15222" r="10813" b="4666"/>
          <a:stretch/>
        </p:blipFill>
        <p:spPr bwMode="auto">
          <a:xfrm>
            <a:off x="544156" y="1628800"/>
            <a:ext cx="7750636" cy="399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H="1">
            <a:off x="7632340" y="5013176"/>
            <a:ext cx="180020" cy="7920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932040" y="5852011"/>
            <a:ext cx="4000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sz="2000" dirty="0" smtClean="0">
                <a:latin typeface="+mn-lt"/>
              </a:rPr>
              <a:t>4. Rappel des docs annexes à joindre</a:t>
            </a:r>
            <a:endParaRPr lang="en-US" sz="2000" dirty="0">
              <a:latin typeface="+mn-lt"/>
            </a:endParaRPr>
          </a:p>
        </p:txBody>
      </p:sp>
      <p:cxnSp>
        <p:nvCxnSpPr>
          <p:cNvPr id="23" name="Straight Arrow Connector 22"/>
          <p:cNvCxnSpPr>
            <a:stCxn id="10" idx="4"/>
          </p:cNvCxnSpPr>
          <p:nvPr/>
        </p:nvCxnSpPr>
        <p:spPr>
          <a:xfrm>
            <a:off x="1229364" y="5463226"/>
            <a:ext cx="0" cy="55806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5536" y="6021288"/>
            <a:ext cx="3264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sz="2000" dirty="0" smtClean="0">
                <a:latin typeface="+mn-lt"/>
              </a:rPr>
              <a:t>5. A la fin, validation finale de</a:t>
            </a:r>
          </a:p>
          <a:p>
            <a:r>
              <a:rPr lang="fr-LU" sz="2000" dirty="0" smtClean="0">
                <a:latin typeface="+mn-lt"/>
              </a:rPr>
              <a:t>la saisie avant transmission</a:t>
            </a:r>
            <a:endParaRPr lang="en-US" sz="2000" dirty="0">
              <a:latin typeface="+mn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83568" y="5157192"/>
            <a:ext cx="1091591" cy="3060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D50F976-ED03-4AFA-8DEC-1D2A8443733C}" type="slidenum">
              <a:rPr lang="fr-CH" sz="1600" smtClean="0"/>
              <a:pPr algn="r">
                <a:defRPr/>
              </a:pPr>
              <a:t>14</a:t>
            </a:fld>
            <a:endParaRPr lang="fr-CH" sz="1600" dirty="0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fr-LU" altLang="en-US" sz="2000" dirty="0"/>
              <a:t>e-formulaire </a:t>
            </a:r>
            <a:r>
              <a:rPr lang="fr-LU" altLang="en-US" sz="2000" dirty="0" err="1"/>
              <a:t>commodo</a:t>
            </a:r>
            <a:r>
              <a:rPr lang="fr-LU" altLang="en-US" sz="2000" dirty="0"/>
              <a:t> via </a:t>
            </a:r>
            <a:r>
              <a:rPr lang="fr-LU" altLang="en-US" sz="2000" dirty="0" err="1" smtClean="0"/>
              <a:t>MyGuichet</a:t>
            </a:r>
            <a:endParaRPr lang="fr-LU" altLang="en-US" sz="2000" kern="0" dirty="0"/>
          </a:p>
        </p:txBody>
      </p:sp>
      <p:sp>
        <p:nvSpPr>
          <p:cNvPr id="3" name="Rectangle 2"/>
          <p:cNvSpPr/>
          <p:nvPr/>
        </p:nvSpPr>
        <p:spPr>
          <a:xfrm>
            <a:off x="395536" y="836712"/>
            <a:ext cx="2236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LU" altLang="en-US" sz="2400" b="1" kern="0" dirty="0" smtClean="0">
                <a:solidFill>
                  <a:schemeClr val="accent4"/>
                </a:solidFill>
                <a:latin typeface="+mn-lt"/>
              </a:rPr>
              <a:t>Fonctionnalités:</a:t>
            </a:r>
            <a:endParaRPr lang="fr-LU" altLang="en-US" sz="2400" b="1" kern="0" dirty="0">
              <a:solidFill>
                <a:schemeClr val="accent4"/>
              </a:solidFill>
              <a:latin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27584" y="1484784"/>
            <a:ext cx="3960440" cy="4472692"/>
            <a:chOff x="827730" y="836712"/>
            <a:chExt cx="4436276" cy="5118893"/>
          </a:xfrm>
        </p:grpSpPr>
        <p:pic>
          <p:nvPicPr>
            <p:cNvPr id="12" name="Picture 2" descr="C:\Users\CRE886\Desktop\Captur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30" y="836712"/>
              <a:ext cx="2744542" cy="3859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 descr="C:\Users\CRE886\Desktop\Captur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1605" y="1481621"/>
              <a:ext cx="2735387" cy="3894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C:\Users\CRE886\Desktop\Captur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2060848"/>
              <a:ext cx="2780238" cy="3894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3928472" y="1484784"/>
            <a:ext cx="42594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spcBef>
                <a:spcPts val="1000"/>
              </a:spcBef>
              <a:buNone/>
              <a:defRPr/>
            </a:pPr>
            <a:r>
              <a:rPr lang="fr-LU" sz="2000" dirty="0" smtClean="0"/>
              <a:t>6. Génération d’un PDF avant envoi</a:t>
            </a:r>
            <a:endParaRPr lang="fr-LU" sz="2000" dirty="0"/>
          </a:p>
        </p:txBody>
      </p:sp>
    </p:spTree>
    <p:extLst>
      <p:ext uri="{BB962C8B-B14F-4D97-AF65-F5344CB8AC3E}">
        <p14:creationId xmlns:p14="http://schemas.microsoft.com/office/powerpoint/2010/main" val="87166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15</a:t>
            </a:fld>
            <a:endParaRPr lang="fr-CH" dirty="0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fr-LU" altLang="en-US" sz="2000" dirty="0" smtClean="0"/>
              <a:t>e-formulaire </a:t>
            </a:r>
            <a:r>
              <a:rPr lang="fr-LU" altLang="en-US" sz="2000" dirty="0" err="1"/>
              <a:t>commodo</a:t>
            </a:r>
            <a:r>
              <a:rPr lang="fr-LU" altLang="en-US" sz="2000" dirty="0"/>
              <a:t> via </a:t>
            </a:r>
            <a:r>
              <a:rPr lang="fr-LU" altLang="en-US" sz="2000" dirty="0" err="1"/>
              <a:t>MyGuichet</a:t>
            </a:r>
            <a:endParaRPr lang="fr-LU" altLang="en-US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6854" y="1493719"/>
            <a:ext cx="8001570" cy="4095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fr-LU" sz="1800" b="1" dirty="0" smtClean="0">
                <a:solidFill>
                  <a:schemeClr val="accent4"/>
                </a:solidFill>
              </a:rPr>
              <a:t>Depuis 2015 </a:t>
            </a:r>
            <a:r>
              <a:rPr lang="fr-LU" sz="1800" dirty="0" smtClean="0">
                <a:solidFill>
                  <a:schemeClr val="accent4"/>
                </a:solidFill>
              </a:rPr>
              <a:t>: analyse de l’existant, conception et développement du e-formulaire via </a:t>
            </a:r>
            <a:r>
              <a:rPr lang="fr-LU" sz="1800" dirty="0" err="1" smtClean="0">
                <a:solidFill>
                  <a:schemeClr val="accent4"/>
                </a:solidFill>
              </a:rPr>
              <a:t>MyGuichet</a:t>
            </a:r>
            <a:r>
              <a:rPr lang="fr-LU" sz="1800" dirty="0" smtClean="0">
                <a:solidFill>
                  <a:schemeClr val="accent4"/>
                </a:solidFill>
              </a:rPr>
              <a:t> - AEV / ITM / CTIE</a:t>
            </a:r>
          </a:p>
          <a:p>
            <a:pPr marL="0" marR="0" lvl="0" indent="0" algn="just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endParaRPr lang="fr-LU" sz="1800" dirty="0">
              <a:solidFill>
                <a:schemeClr val="accent4"/>
              </a:solidFill>
            </a:endParaRPr>
          </a:p>
          <a:p>
            <a:pPr marL="0" marR="0" lvl="0" indent="0" algn="just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fr-LU" sz="1800" b="1" dirty="0" smtClean="0">
                <a:solidFill>
                  <a:schemeClr val="accent4"/>
                </a:solidFill>
              </a:rPr>
              <a:t>26/04/2017</a:t>
            </a:r>
            <a:r>
              <a:rPr lang="fr-LU" sz="1800" dirty="0" smtClean="0">
                <a:solidFill>
                  <a:schemeClr val="accent4"/>
                </a:solidFill>
              </a:rPr>
              <a:t> : séance d’information / tests avec </a:t>
            </a:r>
            <a:r>
              <a:rPr lang="fr-LU" sz="1800" dirty="0" err="1" smtClean="0">
                <a:solidFill>
                  <a:schemeClr val="accent4"/>
                </a:solidFill>
              </a:rPr>
              <a:t>Fedil</a:t>
            </a:r>
            <a:r>
              <a:rPr lang="fr-LU" sz="1800" dirty="0" smtClean="0">
                <a:solidFill>
                  <a:schemeClr val="accent4"/>
                </a:solidFill>
              </a:rPr>
              <a:t> et </a:t>
            </a:r>
            <a:r>
              <a:rPr lang="fr-LU" sz="1800" dirty="0">
                <a:solidFill>
                  <a:schemeClr val="accent4"/>
                </a:solidFill>
              </a:rPr>
              <a:t>bureaux d’études</a:t>
            </a:r>
          </a:p>
          <a:p>
            <a:pPr algn="just" fontAlgn="auto">
              <a:spcAft>
                <a:spcPts val="0"/>
              </a:spcAft>
              <a:buFont typeface="Symbol"/>
              <a:buChar char="Þ"/>
              <a:defRPr/>
            </a:pPr>
            <a:r>
              <a:rPr lang="fr-LU" sz="1800" dirty="0" smtClean="0">
                <a:solidFill>
                  <a:schemeClr val="accent4"/>
                </a:solidFill>
                <a:sym typeface="Symbol"/>
              </a:rPr>
              <a:t>remarques, commentaires, </a:t>
            </a:r>
            <a:r>
              <a:rPr lang="fr-LU" sz="1800" dirty="0">
                <a:solidFill>
                  <a:schemeClr val="accent4"/>
                </a:solidFill>
                <a:sym typeface="Symbol"/>
              </a:rPr>
              <a:t>feed-back </a:t>
            </a:r>
            <a:r>
              <a:rPr lang="fr-LU" sz="1800" dirty="0" smtClean="0">
                <a:solidFill>
                  <a:schemeClr val="accent4"/>
                </a:solidFill>
                <a:sym typeface="Symbol"/>
              </a:rPr>
              <a:t>positifs</a:t>
            </a:r>
          </a:p>
          <a:p>
            <a:pPr algn="just" fontAlgn="auto">
              <a:spcAft>
                <a:spcPts val="0"/>
              </a:spcAft>
              <a:buFont typeface="Symbol"/>
              <a:buChar char="Þ"/>
              <a:defRPr/>
            </a:pPr>
            <a:endParaRPr lang="fr-LU" sz="1800" dirty="0">
              <a:solidFill>
                <a:schemeClr val="accent4"/>
              </a:solidFill>
              <a:sym typeface="Symbol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fr-LU" sz="1800" b="1" dirty="0" smtClean="0">
                <a:solidFill>
                  <a:schemeClr val="accent4"/>
                </a:solidFill>
                <a:sym typeface="Symbol"/>
              </a:rPr>
              <a:t>Juillet 2017 – fin 2018</a:t>
            </a:r>
          </a:p>
          <a:p>
            <a:pPr algn="just" fontAlgn="auto">
              <a:spcAft>
                <a:spcPts val="0"/>
              </a:spcAft>
              <a:buFont typeface="Symbol"/>
              <a:buChar char="Þ"/>
              <a:defRPr/>
            </a:pPr>
            <a:r>
              <a:rPr lang="fr-LU" sz="1800" dirty="0">
                <a:solidFill>
                  <a:schemeClr val="accent4"/>
                </a:solidFill>
                <a:sym typeface="Symbol"/>
              </a:rPr>
              <a:t>r</a:t>
            </a:r>
            <a:r>
              <a:rPr lang="fr-LU" sz="1800" dirty="0" smtClean="0">
                <a:solidFill>
                  <a:schemeClr val="accent4"/>
                </a:solidFill>
                <a:sym typeface="Symbol"/>
              </a:rPr>
              <a:t>etours d’expérience, FAQ, sur les premiers dossiers remplis avec l’e-formulaire via </a:t>
            </a:r>
            <a:r>
              <a:rPr lang="fr-LU" sz="1800" dirty="0" err="1" smtClean="0">
                <a:solidFill>
                  <a:schemeClr val="accent4"/>
                </a:solidFill>
                <a:sym typeface="Symbol"/>
              </a:rPr>
              <a:t>MyGuichet</a:t>
            </a:r>
            <a:endParaRPr lang="fr-LU" sz="1800" dirty="0" smtClean="0">
              <a:solidFill>
                <a:schemeClr val="accent4"/>
              </a:solidFill>
              <a:sym typeface="Symbol"/>
            </a:endParaRPr>
          </a:p>
          <a:p>
            <a:pPr algn="just" fontAlgn="auto">
              <a:spcAft>
                <a:spcPts val="0"/>
              </a:spcAft>
              <a:buFont typeface="Symbol"/>
              <a:buChar char="Þ"/>
              <a:defRPr/>
            </a:pPr>
            <a:r>
              <a:rPr lang="fr-LU" sz="1800" dirty="0" smtClean="0">
                <a:solidFill>
                  <a:schemeClr val="accent4"/>
                </a:solidFill>
                <a:sym typeface="Symbol"/>
              </a:rPr>
              <a:t>améliorations continues apportés au formulaire suite aux retours d’expérience</a:t>
            </a:r>
          </a:p>
          <a:p>
            <a:pPr algn="just" fontAlgn="auto">
              <a:spcAft>
                <a:spcPts val="0"/>
              </a:spcAft>
              <a:buFont typeface="Symbol"/>
              <a:buChar char="Þ"/>
              <a:defRPr/>
            </a:pPr>
            <a:endParaRPr lang="fr-LU" sz="1800" dirty="0">
              <a:solidFill>
                <a:schemeClr val="accent4"/>
              </a:solidFill>
              <a:sym typeface="Symbol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fr-LU" sz="1800" b="1" dirty="0" smtClean="0">
                <a:solidFill>
                  <a:schemeClr val="accent4"/>
                </a:solidFill>
                <a:sym typeface="Symbol"/>
              </a:rPr>
              <a:t>Planifié pour fin 2018 </a:t>
            </a:r>
            <a:r>
              <a:rPr lang="fr-LU" sz="1800" dirty="0" smtClean="0">
                <a:solidFill>
                  <a:schemeClr val="accent4"/>
                </a:solidFill>
                <a:sym typeface="Symbol"/>
              </a:rPr>
              <a:t>: E-commodo – 100 % électronique  </a:t>
            </a:r>
          </a:p>
          <a:p>
            <a:pPr algn="just" fontAlgn="auto">
              <a:spcAft>
                <a:spcPts val="0"/>
              </a:spcAft>
              <a:buFont typeface="Symbol"/>
              <a:buChar char="Þ"/>
              <a:defRPr/>
            </a:pPr>
            <a:endParaRPr lang="fr-LU" sz="1800" dirty="0">
              <a:solidFill>
                <a:schemeClr val="accent4"/>
              </a:solidFill>
              <a:sym typeface="Symbol"/>
            </a:endParaRPr>
          </a:p>
          <a:p>
            <a:pPr marL="0" marR="0" lvl="0" indent="0" algn="just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endParaRPr lang="fr-LU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marR="0" lvl="0" indent="0" algn="just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endParaRPr lang="fr-LU" sz="18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fr-LU" sz="1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951111"/>
            <a:ext cx="2287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LU" altLang="en-US" sz="2400" b="1" kern="0" dirty="0">
                <a:solidFill>
                  <a:schemeClr val="accent4"/>
                </a:solidFill>
                <a:latin typeface="+mn-lt"/>
              </a:rPr>
              <a:t>Étapes du projet</a:t>
            </a:r>
          </a:p>
        </p:txBody>
      </p:sp>
    </p:spTree>
    <p:extLst>
      <p:ext uri="{BB962C8B-B14F-4D97-AF65-F5344CB8AC3E}">
        <p14:creationId xmlns:p14="http://schemas.microsoft.com/office/powerpoint/2010/main" val="299724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2</a:t>
            </a:fld>
            <a:endParaRPr lang="fr-CH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192688" cy="504056"/>
          </a:xfrm>
        </p:spPr>
        <p:txBody>
          <a:bodyPr/>
          <a:lstStyle/>
          <a:p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endParaRPr lang="fr-LU" altLang="en-US" sz="2400" dirty="0">
              <a:latin typeface="+mn-lt"/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 bwMode="auto">
          <a:xfrm>
            <a:off x="8027988" y="6237288"/>
            <a:ext cx="647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fr-CH" sz="14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D9675EF-14CD-4ED8-B4FA-515528AC52E1}" type="slidenum">
              <a:rPr lang="en-US" smtClean="0">
                <a:latin typeface="+mn-lt"/>
              </a:rPr>
              <a:pPr>
                <a:defRPr/>
              </a:pPr>
              <a:t>2</a:t>
            </a:fld>
            <a:endParaRPr lang="en-US" dirty="0"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23528" y="116632"/>
            <a:ext cx="61926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fr-LU" altLang="en-US" sz="2000" kern="0" dirty="0"/>
              <a:t>e-formulaire </a:t>
            </a:r>
            <a:r>
              <a:rPr lang="fr-LU" altLang="en-US" sz="2000" kern="0" dirty="0" err="1"/>
              <a:t>commodo</a:t>
            </a:r>
            <a:r>
              <a:rPr lang="fr-LU" altLang="en-US" sz="2000" kern="0" dirty="0"/>
              <a:t> via </a:t>
            </a:r>
            <a:r>
              <a:rPr lang="fr-LU" altLang="en-US" sz="2000" kern="0" dirty="0" err="1" smtClean="0"/>
              <a:t>MyGuichet</a:t>
            </a:r>
            <a:endParaRPr lang="fr-LU" altLang="en-US" sz="2000" kern="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86855" y="980729"/>
            <a:ext cx="838200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fr-LU" b="1" kern="0" dirty="0" smtClean="0">
                <a:solidFill>
                  <a:schemeClr val="accent4"/>
                </a:solidFill>
              </a:rPr>
              <a:t>But du projet :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22319" y="1620000"/>
            <a:ext cx="8346536" cy="4185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 eaLnBrk="0" hangingPunct="0">
              <a:buNone/>
              <a:defRPr/>
            </a:pPr>
            <a:r>
              <a:rPr lang="fr-LU" sz="1800" b="1" dirty="0" smtClean="0">
                <a:solidFill>
                  <a:srgbClr val="FF0000"/>
                </a:solidFill>
                <a:sym typeface="Symbol"/>
              </a:rPr>
              <a:t>Remplacement </a:t>
            </a:r>
          </a:p>
          <a:p>
            <a:pPr marL="285750" lvl="1" algn="just" eaLnBrk="0" hangingPunct="0">
              <a:buFont typeface="Arial" panose="020B0604020202020204" pitchFamily="34" charset="0"/>
              <a:buChar char="•"/>
              <a:defRPr/>
            </a:pPr>
            <a:r>
              <a:rPr lang="fr-LU" sz="1800" dirty="0" smtClean="0">
                <a:solidFill>
                  <a:sysClr val="windowText" lastClr="000000"/>
                </a:solidFill>
              </a:rPr>
              <a:t>des </a:t>
            </a:r>
            <a:r>
              <a:rPr lang="fr-LU" sz="1800" dirty="0">
                <a:solidFill>
                  <a:sysClr val="windowText" lastClr="000000"/>
                </a:solidFill>
              </a:rPr>
              <a:t>anciens formulaires « </a:t>
            </a:r>
            <a:r>
              <a:rPr lang="fr-LU" sz="1800" dirty="0" err="1">
                <a:solidFill>
                  <a:sysClr val="windowText" lastClr="000000"/>
                </a:solidFill>
              </a:rPr>
              <a:t>Commodo</a:t>
            </a:r>
            <a:r>
              <a:rPr lang="fr-LU" sz="1800" dirty="0">
                <a:solidFill>
                  <a:sysClr val="windowText" lastClr="000000"/>
                </a:solidFill>
              </a:rPr>
              <a:t> » Word </a:t>
            </a:r>
            <a:r>
              <a:rPr lang="fr-LU" sz="1800" dirty="0" smtClean="0">
                <a:solidFill>
                  <a:sysClr val="windowText" lastClr="000000"/>
                </a:solidFill>
              </a:rPr>
              <a:t>obsolètes</a:t>
            </a:r>
          </a:p>
          <a:p>
            <a:pPr marL="0" lvl="1" indent="0" algn="just" eaLnBrk="0" hangingPunct="0">
              <a:spcBef>
                <a:spcPts val="2400"/>
              </a:spcBef>
              <a:buNone/>
              <a:defRPr/>
            </a:pPr>
            <a:r>
              <a:rPr lang="fr-LU" sz="1800" b="1" dirty="0" smtClean="0">
                <a:solidFill>
                  <a:sysClr val="windowText" lastClr="000000"/>
                </a:solidFill>
                <a:sym typeface="Symbol"/>
              </a:rPr>
              <a:t>par</a:t>
            </a:r>
            <a:endParaRPr lang="fr-LU" sz="1800" b="1" dirty="0" smtClean="0">
              <a:solidFill>
                <a:srgbClr val="FF0000"/>
              </a:solidFill>
              <a:sym typeface="Symbol"/>
            </a:endParaRPr>
          </a:p>
          <a:p>
            <a:pPr marL="0" lvl="1" indent="0" algn="just" eaLnBrk="0" hangingPunct="0">
              <a:spcBef>
                <a:spcPts val="2400"/>
              </a:spcBef>
              <a:buNone/>
              <a:defRPr/>
            </a:pPr>
            <a:r>
              <a:rPr lang="fr-LU" sz="1800" b="1" dirty="0" smtClean="0">
                <a:solidFill>
                  <a:srgbClr val="FF0000"/>
                </a:solidFill>
                <a:sym typeface="Symbol"/>
              </a:rPr>
              <a:t>Création </a:t>
            </a:r>
          </a:p>
          <a:p>
            <a:pPr marL="0" lvl="1" indent="0" algn="just" eaLnBrk="0" hangingPunct="0">
              <a:spcBef>
                <a:spcPts val="600"/>
              </a:spcBef>
              <a:buNone/>
              <a:defRPr/>
            </a:pPr>
            <a:r>
              <a:rPr lang="fr-LU" sz="1800" dirty="0" smtClean="0">
                <a:solidFill>
                  <a:sysClr val="windowText" lastClr="000000"/>
                </a:solidFill>
                <a:sym typeface="Symbol"/>
              </a:rPr>
              <a:t>d’un seul assistant de </a:t>
            </a:r>
            <a:r>
              <a:rPr lang="fr-LU" sz="1800" dirty="0">
                <a:solidFill>
                  <a:sysClr val="windowText" lastClr="000000"/>
                </a:solidFill>
                <a:sym typeface="Symbol"/>
              </a:rPr>
              <a:t>demande électronique unique, </a:t>
            </a:r>
            <a:endParaRPr lang="fr-LU" sz="1800" dirty="0" smtClean="0">
              <a:solidFill>
                <a:sysClr val="windowText" lastClr="000000"/>
              </a:solidFill>
              <a:sym typeface="Symbol"/>
            </a:endParaRPr>
          </a:p>
          <a:p>
            <a:pPr marL="357188" lvl="1" algn="just" eaLnBrk="0" hangingPunct="0">
              <a:buFont typeface="Arial" panose="020B0604020202020204" pitchFamily="34" charset="0"/>
              <a:buChar char="•"/>
              <a:defRPr/>
            </a:pPr>
            <a:r>
              <a:rPr lang="fr-LU" sz="1800" dirty="0" smtClean="0">
                <a:solidFill>
                  <a:sysClr val="windowText" lastClr="000000"/>
                </a:solidFill>
                <a:sym typeface="Symbol"/>
              </a:rPr>
              <a:t>répondant </a:t>
            </a:r>
            <a:r>
              <a:rPr lang="fr-LU" sz="1800" dirty="0">
                <a:solidFill>
                  <a:sysClr val="windowText" lastClr="000000"/>
                </a:solidFill>
                <a:sym typeface="Symbol"/>
              </a:rPr>
              <a:t>strictement aux exigences de la loi relative aux établissements </a:t>
            </a:r>
            <a:r>
              <a:rPr lang="fr-LU" sz="1800" dirty="0" smtClean="0">
                <a:solidFill>
                  <a:sysClr val="windowText" lastClr="000000"/>
                </a:solidFill>
                <a:sym typeface="Symbol"/>
              </a:rPr>
              <a:t>classés</a:t>
            </a:r>
          </a:p>
          <a:p>
            <a:pPr marL="357188" lvl="1" algn="just" eaLnBrk="0" hangingPunct="0">
              <a:buFont typeface="Arial" panose="020B0604020202020204" pitchFamily="34" charset="0"/>
              <a:buChar char="•"/>
              <a:defRPr/>
            </a:pPr>
            <a:r>
              <a:rPr lang="fr-LU" sz="1800" dirty="0" smtClean="0">
                <a:solidFill>
                  <a:sysClr val="windowText" lastClr="000000"/>
                </a:solidFill>
                <a:sym typeface="Symbol"/>
              </a:rPr>
              <a:t>applicable pour </a:t>
            </a:r>
            <a:r>
              <a:rPr lang="fr-LU" sz="1800" dirty="0" smtClean="0">
                <a:solidFill>
                  <a:sysClr val="windowText" lastClr="000000"/>
                </a:solidFill>
              </a:rPr>
              <a:t>tout </a:t>
            </a:r>
            <a:r>
              <a:rPr lang="fr-LU" sz="1800" dirty="0">
                <a:solidFill>
                  <a:sysClr val="windowText" lastClr="000000"/>
                </a:solidFill>
              </a:rPr>
              <a:t>type de démarche (</a:t>
            </a:r>
            <a:r>
              <a:rPr lang="fr-LU" sz="1800" dirty="0" smtClean="0">
                <a:solidFill>
                  <a:sysClr val="windowText" lastClr="000000"/>
                </a:solidFill>
              </a:rPr>
              <a:t>nouvelle implantation, modification, </a:t>
            </a:r>
            <a:r>
              <a:rPr lang="fr-LU" sz="1800" dirty="0">
                <a:solidFill>
                  <a:sysClr val="windowText" lastClr="000000"/>
                </a:solidFill>
              </a:rPr>
              <a:t>prolongation, </a:t>
            </a:r>
            <a:r>
              <a:rPr lang="fr-LU" sz="1800" dirty="0" smtClean="0">
                <a:solidFill>
                  <a:sysClr val="windowText" lastClr="000000"/>
                </a:solidFill>
              </a:rPr>
              <a:t>…)</a:t>
            </a:r>
          </a:p>
          <a:p>
            <a:pPr marL="357188" lvl="1" algn="just" eaLnBrk="0" hangingPunct="0">
              <a:buFont typeface="Arial" panose="020B0604020202020204" pitchFamily="34" charset="0"/>
              <a:buChar char="•"/>
              <a:defRPr/>
            </a:pPr>
            <a:r>
              <a:rPr lang="fr-LU" sz="1800" dirty="0">
                <a:solidFill>
                  <a:sysClr val="windowText" lastClr="000000"/>
                </a:solidFill>
              </a:rPr>
              <a:t>a</a:t>
            </a:r>
            <a:r>
              <a:rPr lang="fr-LU" sz="1800" dirty="0" smtClean="0">
                <a:solidFill>
                  <a:sysClr val="windowText" lastClr="000000"/>
                </a:solidFill>
              </a:rPr>
              <a:t>pplicable pour tout </a:t>
            </a:r>
            <a:r>
              <a:rPr lang="fr-LU" sz="1800" dirty="0">
                <a:solidFill>
                  <a:sysClr val="windowText" lastClr="000000"/>
                </a:solidFill>
              </a:rPr>
              <a:t>point de </a:t>
            </a:r>
            <a:r>
              <a:rPr lang="fr-LU" sz="1800" dirty="0" smtClean="0">
                <a:solidFill>
                  <a:sysClr val="windowText" lastClr="000000"/>
                </a:solidFill>
              </a:rPr>
              <a:t>nomenclature</a:t>
            </a:r>
          </a:p>
          <a:p>
            <a:pPr marL="357188" lvl="1" algn="just" eaLnBrk="0" hangingPunct="0">
              <a:buFont typeface="Arial" panose="020B0604020202020204" pitchFamily="34" charset="0"/>
              <a:buChar char="•"/>
              <a:defRPr/>
            </a:pPr>
            <a:r>
              <a:rPr lang="fr-LU" sz="1800" dirty="0" smtClean="0">
                <a:solidFill>
                  <a:sysClr val="windowText" lastClr="000000"/>
                </a:solidFill>
              </a:rPr>
              <a:t>accessible </a:t>
            </a:r>
            <a:r>
              <a:rPr lang="fr-LU" sz="1800" dirty="0">
                <a:solidFill>
                  <a:sysClr val="windowText" lastClr="000000"/>
                </a:solidFill>
              </a:rPr>
              <a:t>pour tous, i.e. demandeur « privé » ou bureaux </a:t>
            </a:r>
            <a:r>
              <a:rPr lang="fr-LU" sz="1800" dirty="0" smtClean="0">
                <a:solidFill>
                  <a:sysClr val="windowText" lastClr="000000"/>
                </a:solidFill>
              </a:rPr>
              <a:t>d’études 24h/24  -  7j/7 </a:t>
            </a:r>
            <a:endParaRPr lang="fr-LU" sz="1800" dirty="0">
              <a:solidFill>
                <a:sysClr val="windowText" lastClr="000000"/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LU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3087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/>
            </a:r>
            <a:br>
              <a:rPr lang="en-US" sz="2400" dirty="0"/>
            </a:br>
            <a:endParaRPr lang="fr-LU" alt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3</a:t>
            </a:fld>
            <a:endParaRPr lang="fr-CH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95536" y="116632"/>
            <a:ext cx="61926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fr-LU" altLang="en-US" sz="2000" kern="0" dirty="0"/>
              <a:t>e-formulaire </a:t>
            </a:r>
            <a:r>
              <a:rPr lang="fr-LU" altLang="en-US" sz="2000" kern="0" dirty="0" err="1"/>
              <a:t>commodo</a:t>
            </a:r>
            <a:r>
              <a:rPr lang="fr-LU" altLang="en-US" sz="2000" kern="0" dirty="0"/>
              <a:t> via </a:t>
            </a:r>
            <a:r>
              <a:rPr lang="fr-LU" altLang="en-US" sz="2000" kern="0" dirty="0" err="1" smtClean="0"/>
              <a:t>MyGuichet</a:t>
            </a:r>
            <a:endParaRPr lang="fr-LU" altLang="en-US" sz="2000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3528" y="980083"/>
            <a:ext cx="8382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fr-LU" b="1" kern="0" dirty="0" smtClean="0">
                <a:solidFill>
                  <a:schemeClr val="accent4"/>
                </a:solidFill>
              </a:rPr>
              <a:t>Objectifs du e-formulaire via </a:t>
            </a:r>
            <a:r>
              <a:rPr lang="fr-LU" b="1" kern="0" dirty="0" err="1" smtClean="0">
                <a:solidFill>
                  <a:schemeClr val="accent4"/>
                </a:solidFill>
              </a:rPr>
              <a:t>MyGuichet</a:t>
            </a:r>
            <a:r>
              <a:rPr lang="fr-LU" b="1" kern="0" dirty="0" smtClean="0">
                <a:solidFill>
                  <a:schemeClr val="accent4"/>
                </a:solidFill>
              </a:rPr>
              <a:t>: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6854" y="1556792"/>
            <a:ext cx="7281489" cy="36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1. </a:t>
            </a:r>
            <a:r>
              <a:rPr kumimoji="0" lang="fr-L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Simplifier</a:t>
            </a:r>
            <a:r>
              <a:rPr kumimoji="0" lang="fr-L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la vie au demandeur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L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1 seul formulaire pour toute demande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L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seules les données nécessaires sont demandées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LU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aide à la saisie on-line</a:t>
            </a:r>
            <a:endParaRPr kumimoji="0" lang="fr-LU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LU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2. </a:t>
            </a:r>
            <a:r>
              <a:rPr kumimoji="0" lang="fr-L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Simplifier</a:t>
            </a:r>
            <a:r>
              <a:rPr kumimoji="0" lang="fr-L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le travail des administrations concernées</a:t>
            </a:r>
          </a:p>
          <a:p>
            <a:pPr algn="just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fr-LU" sz="1800" dirty="0" smtClean="0">
                <a:solidFill>
                  <a:sysClr val="windowText" lastClr="000000"/>
                </a:solidFill>
              </a:rPr>
              <a:t>dossiers de demande standardisés </a:t>
            </a:r>
            <a:r>
              <a:rPr lang="fr-LU" sz="1800" dirty="0">
                <a:solidFill>
                  <a:sysClr val="windowText" lastClr="000000"/>
                </a:solidFill>
              </a:rPr>
              <a:t>(structure, forme, contenu)</a:t>
            </a:r>
          </a:p>
          <a:p>
            <a:pPr lvl="0" algn="just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fr-LU" sz="1800" dirty="0">
                <a:solidFill>
                  <a:sysClr val="windowText" lastClr="000000"/>
                </a:solidFill>
              </a:rPr>
              <a:t>le formulaire aborde tous les points requis par la loi</a:t>
            </a:r>
          </a:p>
          <a:p>
            <a:pPr algn="just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fr-LU" sz="1800" dirty="0" smtClean="0">
                <a:solidFill>
                  <a:sysClr val="windowText" lastClr="000000"/>
                </a:solidFill>
                <a:latin typeface="Calibri"/>
                <a:sym typeface="Symbol"/>
              </a:rPr>
              <a:t>données </a:t>
            </a:r>
            <a:r>
              <a:rPr lang="fr-LU" sz="1800" dirty="0">
                <a:solidFill>
                  <a:sysClr val="windowText" lastClr="000000"/>
                </a:solidFill>
                <a:latin typeface="Calibri"/>
                <a:sym typeface="Symbol"/>
              </a:rPr>
              <a:t>électroniques exploitables dans d’autres applications </a:t>
            </a:r>
            <a:r>
              <a:rPr lang="fr-LU" sz="1800" dirty="0" smtClean="0">
                <a:solidFill>
                  <a:sysClr val="windowText" lastClr="000000"/>
                </a:solidFill>
                <a:latin typeface="Calibri"/>
                <a:sym typeface="Symbol"/>
              </a:rPr>
              <a:t>de l’administration</a:t>
            </a:r>
          </a:p>
          <a:p>
            <a:pPr algn="just" fontAlgn="auto">
              <a:spcAft>
                <a:spcPts val="0"/>
              </a:spcAft>
              <a:buFont typeface="Arial" charset="0"/>
              <a:buChar char="•"/>
              <a:defRPr/>
            </a:pPr>
            <a:endParaRPr lang="fr-LU" sz="1800" dirty="0">
              <a:solidFill>
                <a:sysClr val="windowText" lastClr="000000"/>
              </a:solidFill>
              <a:latin typeface="Calibri"/>
              <a:sym typeface="Symbol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fr-LU" sz="1800" dirty="0" smtClean="0">
                <a:solidFill>
                  <a:sysClr val="windowText" lastClr="000000"/>
                </a:solidFill>
                <a:latin typeface="Calibri"/>
                <a:sym typeface="Symbol"/>
              </a:rPr>
              <a:t>3. </a:t>
            </a:r>
            <a:r>
              <a:rPr lang="fr-LU" sz="1800" b="1" dirty="0" smtClean="0">
                <a:solidFill>
                  <a:srgbClr val="FF0000"/>
                </a:solidFill>
                <a:latin typeface="Calibri"/>
                <a:sym typeface="Symbol"/>
              </a:rPr>
              <a:t>Simplification </a:t>
            </a:r>
            <a:r>
              <a:rPr lang="fr-LU" sz="1800" b="1" dirty="0">
                <a:solidFill>
                  <a:srgbClr val="FF0000"/>
                </a:solidFill>
                <a:latin typeface="Calibri"/>
                <a:sym typeface="Symbol"/>
              </a:rPr>
              <a:t>administrative </a:t>
            </a:r>
            <a:r>
              <a:rPr lang="fr-LU" sz="1800" dirty="0">
                <a:solidFill>
                  <a:sysClr val="windowText" lastClr="000000"/>
                </a:solidFill>
                <a:latin typeface="Calibri"/>
                <a:sym typeface="Symbol"/>
              </a:rPr>
              <a:t>dans le cadre de </a:t>
            </a:r>
            <a:r>
              <a:rPr lang="fr-LU" sz="1800" dirty="0" err="1">
                <a:solidFill>
                  <a:sysClr val="windowText" lastClr="000000"/>
                </a:solidFill>
                <a:latin typeface="Calibri"/>
                <a:sym typeface="Symbol"/>
              </a:rPr>
              <a:t>Einfach</a:t>
            </a:r>
            <a:r>
              <a:rPr lang="fr-LU" sz="1800" dirty="0">
                <a:solidFill>
                  <a:sysClr val="windowText" lastClr="000000"/>
                </a:solidFill>
                <a:latin typeface="Calibri"/>
                <a:sym typeface="Symbol"/>
              </a:rPr>
              <a:t> </a:t>
            </a:r>
            <a:r>
              <a:rPr lang="fr-LU" sz="1800" dirty="0" err="1">
                <a:solidFill>
                  <a:sysClr val="windowText" lastClr="000000"/>
                </a:solidFill>
                <a:latin typeface="Calibri"/>
                <a:sym typeface="Symbol"/>
              </a:rPr>
              <a:t>Lëtzebuerg</a:t>
            </a:r>
            <a:endParaRPr lang="fr-LU" sz="1800" dirty="0">
              <a:solidFill>
                <a:sysClr val="windowText" lastClr="000000"/>
              </a:solidFill>
              <a:latin typeface="Calibri"/>
              <a:sym typeface="Symbol"/>
            </a:endParaRPr>
          </a:p>
          <a:p>
            <a:pPr algn="just" fontAlgn="auto">
              <a:spcAft>
                <a:spcPts val="0"/>
              </a:spcAft>
              <a:buFont typeface="Arial" charset="0"/>
              <a:buChar char="•"/>
              <a:defRPr/>
            </a:pPr>
            <a:endParaRPr lang="fr-LU" sz="1800" dirty="0">
              <a:solidFill>
                <a:sysClr val="windowText" lastClr="000000"/>
              </a:solidFill>
              <a:latin typeface="Calibri"/>
              <a:sym typeface="Symbol"/>
            </a:endParaRPr>
          </a:p>
          <a:p>
            <a:pPr algn="just" fontAlgn="auto">
              <a:spcAft>
                <a:spcPts val="0"/>
              </a:spcAft>
              <a:buFont typeface="Arial" charset="0"/>
              <a:buChar char="•"/>
              <a:defRPr/>
            </a:pPr>
            <a:endParaRPr lang="fr-LU" sz="1800" dirty="0" smtClean="0">
              <a:solidFill>
                <a:sysClr val="windowText" lastClr="000000"/>
              </a:solidFill>
              <a:latin typeface="Calibri"/>
              <a:sym typeface="Symbol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fr-LU" sz="1800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319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/>
            </a:r>
            <a:br>
              <a:rPr lang="en-US" sz="2400" dirty="0"/>
            </a:br>
            <a:endParaRPr lang="fr-LU" alt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4</a:t>
            </a:fld>
            <a:endParaRPr lang="fr-CH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23528" y="116632"/>
            <a:ext cx="61926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fr-LU" altLang="en-US" sz="2000" kern="0" dirty="0"/>
              <a:t>e-formulaire </a:t>
            </a:r>
            <a:r>
              <a:rPr lang="fr-LU" altLang="en-US" sz="2000" kern="0" dirty="0" err="1"/>
              <a:t>commodo</a:t>
            </a:r>
            <a:r>
              <a:rPr lang="fr-LU" altLang="en-US" sz="2000" kern="0" dirty="0"/>
              <a:t> via </a:t>
            </a:r>
            <a:r>
              <a:rPr lang="fr-LU" altLang="en-US" sz="2000" kern="0" dirty="0" err="1" smtClean="0"/>
              <a:t>MyGuichet</a:t>
            </a:r>
            <a:endParaRPr lang="fr-LU" altLang="en-US" sz="2000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3528" y="980083"/>
            <a:ext cx="8382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fr-LU" b="1" kern="0" dirty="0" smtClean="0">
                <a:solidFill>
                  <a:schemeClr val="accent4"/>
                </a:solidFill>
              </a:rPr>
              <a:t>Mise au point de l’assistant électronique: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6854" y="1556792"/>
            <a:ext cx="7281489" cy="4968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fr-L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/>
              </a:rPr>
              <a:t>Cahier des charges </a:t>
            </a:r>
          </a:p>
          <a:p>
            <a:pPr algn="just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fr-LU" sz="1800" dirty="0">
                <a:solidFill>
                  <a:schemeClr val="accent4"/>
                </a:solidFill>
                <a:latin typeface="Calibri"/>
              </a:rPr>
              <a:t>établi par l’AEV et l’ITM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fr-LU" sz="1800" b="1" noProof="0" dirty="0" smtClean="0">
              <a:solidFill>
                <a:schemeClr val="accent4"/>
              </a:solidFill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fr-LU" sz="1800" b="1" noProof="0" dirty="0" smtClean="0">
                <a:solidFill>
                  <a:schemeClr val="accent4"/>
                </a:solidFill>
                <a:latin typeface="Calibri"/>
              </a:rPr>
              <a:t>Développement informatique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L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/>
              </a:rPr>
              <a:t>Partenaire</a:t>
            </a:r>
            <a:r>
              <a:rPr kumimoji="0" lang="fr-LU" sz="1800" b="0" i="0" u="none" strike="noStrike" kern="120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/>
              </a:rPr>
              <a:t> = </a:t>
            </a:r>
            <a:r>
              <a:rPr kumimoji="0" lang="fr-L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/>
              </a:rPr>
              <a:t> </a:t>
            </a:r>
          </a:p>
          <a:p>
            <a:pPr marL="685800" lvl="1" algn="just" fontAlgn="auto">
              <a:spcAft>
                <a:spcPts val="0"/>
              </a:spcAft>
              <a:buFont typeface="Symbol"/>
              <a:buChar char="Þ"/>
              <a:defRPr/>
            </a:pPr>
            <a:r>
              <a:rPr kumimoji="0" lang="fr-L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/>
              </a:rPr>
              <a:t>Expertise démarches</a:t>
            </a:r>
            <a:r>
              <a:rPr kumimoji="0" lang="fr-LU" sz="1800" b="0" i="0" u="none" strike="noStrike" kern="120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/>
              </a:rPr>
              <a:t> citoyen</a:t>
            </a:r>
            <a:r>
              <a:rPr kumimoji="0" lang="fr-LU" sz="1800" i="0" u="none" strike="noStrike" kern="120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/>
              </a:rPr>
              <a:t>s</a:t>
            </a:r>
            <a:r>
              <a:rPr kumimoji="0" lang="fr-LU" sz="1800" b="0" i="0" u="none" strike="noStrike" kern="120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/>
              </a:rPr>
              <a:t>/entreprises </a:t>
            </a:r>
            <a:r>
              <a:rPr lang="en-US" sz="1800" dirty="0" smtClean="0">
                <a:solidFill>
                  <a:schemeClr val="accent4"/>
                </a:solidFill>
                <a:sym typeface="Symbol"/>
              </a:rPr>
              <a:t> administrations</a:t>
            </a:r>
          </a:p>
          <a:p>
            <a:pPr marL="685800" lvl="1" algn="just" fontAlgn="auto">
              <a:spcAft>
                <a:spcPts val="0"/>
              </a:spcAft>
              <a:buFont typeface="Symbol"/>
              <a:buChar char="Þ"/>
              <a:defRPr/>
            </a:pPr>
            <a:endParaRPr lang="en-US" sz="1800" dirty="0">
              <a:solidFill>
                <a:schemeClr val="accent4"/>
              </a:solidFill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L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/>
              </a:rPr>
              <a:t>Plateforme = </a:t>
            </a:r>
          </a:p>
          <a:p>
            <a:pPr marL="685800" lvl="1" algn="just" fontAlgn="auto">
              <a:spcAft>
                <a:spcPts val="0"/>
              </a:spcAft>
              <a:buFont typeface="Symbol"/>
              <a:buChar char="Þ"/>
              <a:defRPr/>
            </a:pPr>
            <a:r>
              <a:rPr lang="fr-LU" sz="1800" dirty="0" smtClean="0">
                <a:solidFill>
                  <a:schemeClr val="accent4"/>
                </a:solidFill>
              </a:rPr>
              <a:t>Point </a:t>
            </a:r>
            <a:r>
              <a:rPr lang="fr-LU" sz="1800" dirty="0">
                <a:solidFill>
                  <a:schemeClr val="accent4"/>
                </a:solidFill>
              </a:rPr>
              <a:t>de contact unique pour toute démarche </a:t>
            </a:r>
            <a:r>
              <a:rPr lang="fr-LU" sz="1800" dirty="0" smtClean="0">
                <a:solidFill>
                  <a:schemeClr val="accent4"/>
                </a:solidFill>
              </a:rPr>
              <a:t>administrative</a:t>
            </a:r>
          </a:p>
          <a:p>
            <a:pPr marL="685800" lvl="1" algn="just" fontAlgn="auto">
              <a:spcAft>
                <a:spcPts val="0"/>
              </a:spcAft>
              <a:buFont typeface="Symbol"/>
              <a:buChar char="Þ"/>
              <a:defRPr/>
            </a:pPr>
            <a:endParaRPr lang="fr-LU" sz="1800" dirty="0">
              <a:solidFill>
                <a:schemeClr val="accent4"/>
              </a:solidFill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L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/>
              </a:rPr>
              <a:t>Volet sécurité = </a:t>
            </a:r>
            <a:endParaRPr kumimoji="0" lang="fr-LU" sz="1800" b="0" i="0" u="none" strike="noStrike" kern="1200" cap="none" spc="0" normalizeH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/>
            </a:endParaRPr>
          </a:p>
          <a:p>
            <a:pPr marL="400050" marR="0" lvl="1" indent="0" algn="just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800" dirty="0">
                <a:solidFill>
                  <a:schemeClr val="accent4"/>
                </a:solidFill>
                <a:sym typeface="Symbol"/>
              </a:rPr>
              <a:t> </a:t>
            </a:r>
            <a:r>
              <a:rPr lang="fr-LU" sz="1800" dirty="0" smtClean="0">
                <a:solidFill>
                  <a:schemeClr val="accent4"/>
                </a:solidFill>
              </a:rPr>
              <a:t>Authentification à l’aide du certificat </a:t>
            </a:r>
            <a:r>
              <a:rPr lang="fr-LU" sz="1800" dirty="0" err="1" smtClean="0">
                <a:solidFill>
                  <a:schemeClr val="accent4"/>
                </a:solidFill>
              </a:rPr>
              <a:t>Luxtrust</a:t>
            </a:r>
            <a:endParaRPr lang="fr-LU" sz="1800" dirty="0">
              <a:solidFill>
                <a:schemeClr val="accent4"/>
              </a:solidFill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fr-LU" sz="1800" dirty="0">
              <a:solidFill>
                <a:schemeClr val="accent4"/>
              </a:solidFill>
              <a:latin typeface="Calibri"/>
              <a:sym typeface="Symbol"/>
            </a:endParaRPr>
          </a:p>
          <a:p>
            <a:pPr algn="just" fontAlgn="auto">
              <a:spcAft>
                <a:spcPts val="0"/>
              </a:spcAft>
              <a:buFont typeface="Arial" charset="0"/>
              <a:buChar char="•"/>
              <a:defRPr/>
            </a:pPr>
            <a:endParaRPr lang="fr-LU" sz="1800" dirty="0" smtClean="0">
              <a:solidFill>
                <a:schemeClr val="accent4"/>
              </a:solidFill>
              <a:latin typeface="Calibri"/>
              <a:sym typeface="Symbol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fr-LU" sz="1800" dirty="0">
              <a:solidFill>
                <a:schemeClr val="accent4"/>
              </a:solidFill>
              <a:latin typeface="Calibri"/>
            </a:endParaRPr>
          </a:p>
        </p:txBody>
      </p:sp>
      <p:pic>
        <p:nvPicPr>
          <p:cNvPr id="9" name="Picture 10" descr="https://www.outpost24.com/wp-content/uploads/2013/09/CTI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9" b="17886"/>
          <a:stretch/>
        </p:blipFill>
        <p:spPr bwMode="auto">
          <a:xfrm>
            <a:off x="2051720" y="2869948"/>
            <a:ext cx="768085" cy="36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://www.guichet.public.lu/pictures/photos/myguich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03367"/>
            <a:ext cx="1344188" cy="33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://www.jobluxembourg.lu/company/luxtrust/logo/luxtrus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112" y="4838071"/>
            <a:ext cx="1258977" cy="31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15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5</a:t>
            </a:fld>
            <a:endParaRPr lang="fr-CH" dirty="0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fr-LU" altLang="en-US" sz="2000" dirty="0"/>
              <a:t>e-formulaire </a:t>
            </a:r>
            <a:r>
              <a:rPr lang="fr-LU" altLang="en-US" sz="2000" dirty="0" err="1"/>
              <a:t>commodo</a:t>
            </a:r>
            <a:r>
              <a:rPr lang="fr-LU" altLang="en-US" sz="2000" dirty="0"/>
              <a:t> via </a:t>
            </a:r>
            <a:r>
              <a:rPr lang="fr-LU" altLang="en-US" sz="2000" dirty="0" err="1" smtClean="0"/>
              <a:t>MyGuichet</a:t>
            </a:r>
            <a:endParaRPr lang="fr-LU" altLang="en-US" sz="2000" kern="0" dirty="0"/>
          </a:p>
        </p:txBody>
      </p:sp>
      <p:sp>
        <p:nvSpPr>
          <p:cNvPr id="3" name="Rectangle 2"/>
          <p:cNvSpPr/>
          <p:nvPr/>
        </p:nvSpPr>
        <p:spPr>
          <a:xfrm>
            <a:off x="395536" y="764704"/>
            <a:ext cx="3776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just">
              <a:buFontTx/>
              <a:buNone/>
              <a:defRPr/>
            </a:pPr>
            <a:r>
              <a:rPr lang="fr-LU" sz="2400" b="1" kern="0" dirty="0" smtClean="0">
                <a:solidFill>
                  <a:schemeClr val="accent4"/>
                </a:solidFill>
                <a:latin typeface="+mn-lt"/>
              </a:rPr>
              <a:t>Une démarche en 2 phases :</a:t>
            </a:r>
            <a:endParaRPr lang="fr-LU" sz="2400" b="1" kern="0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6854" y="1413420"/>
            <a:ext cx="8433618" cy="3671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Phase 1 :	« Papier »			</a:t>
            </a:r>
            <a:r>
              <a:rPr kumimoji="0" lang="fr-L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/>
              </a:rPr>
              <a:t>Délai = </a:t>
            </a:r>
            <a:r>
              <a:rPr lang="fr-LU" sz="1800" b="1" dirty="0" smtClean="0">
                <a:solidFill>
                  <a:schemeClr val="accent4"/>
                </a:solidFill>
                <a:latin typeface="Calibri"/>
              </a:rPr>
              <a:t>à partir du</a:t>
            </a:r>
            <a:r>
              <a:rPr kumimoji="0" lang="fr-L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/>
              </a:rPr>
              <a:t> 03 juillet 2017</a:t>
            </a:r>
            <a:r>
              <a:rPr kumimoji="0" lang="fr-L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</a:p>
          <a:p>
            <a:pPr marR="0" lvl="0" algn="just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r-LU" sz="1800" dirty="0" smtClean="0">
                <a:solidFill>
                  <a:schemeClr val="tx2">
                    <a:lumMod val="50000"/>
                  </a:schemeClr>
                </a:solidFill>
              </a:rPr>
              <a:t>Saisie électronique via l’e-formulaire </a:t>
            </a:r>
            <a:r>
              <a:rPr lang="fr-LU" sz="1800" dirty="0" err="1" smtClean="0">
                <a:solidFill>
                  <a:schemeClr val="tx2">
                    <a:lumMod val="50000"/>
                  </a:schemeClr>
                </a:solidFill>
              </a:rPr>
              <a:t>MyGuichet</a:t>
            </a:r>
            <a:endParaRPr lang="fr-LU" sz="1800" dirty="0">
              <a:solidFill>
                <a:schemeClr val="tx2">
                  <a:lumMod val="5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Impression papier </a:t>
            </a: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</a:rPr>
              <a:t>du PDF généré</a:t>
            </a:r>
          </a:p>
          <a:p>
            <a:pPr algn="just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</a:rPr>
              <a:t>Joindre les annexes (études, fiches techniques, notes de calcul, …)</a:t>
            </a:r>
          </a:p>
          <a:p>
            <a:pPr algn="just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</a:rPr>
              <a:t>ransmission </a:t>
            </a: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par voie </a:t>
            </a: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</a:rPr>
              <a:t>postale en X exemplaires</a:t>
            </a:r>
          </a:p>
          <a:p>
            <a:pPr algn="just" fontAlgn="auto">
              <a:spcAft>
                <a:spcPts val="0"/>
              </a:spcAft>
              <a:buFont typeface="Arial" charset="0"/>
              <a:buChar char="•"/>
              <a:defRPr/>
            </a:pPr>
            <a:endParaRPr lang="fr-FR" sz="1800" dirty="0">
              <a:solidFill>
                <a:schemeClr val="tx2">
                  <a:lumMod val="50000"/>
                </a:schemeClr>
              </a:solidFill>
              <a:latin typeface="Calibri"/>
              <a:sym typeface="Symbol"/>
            </a:endParaRPr>
          </a:p>
          <a:p>
            <a:pPr marL="0" lvl="0" indent="0" algn="just" fontAlgn="auto">
              <a:spcAft>
                <a:spcPts val="0"/>
              </a:spcAft>
              <a:buNone/>
              <a:defRPr/>
            </a:pPr>
            <a:r>
              <a:rPr lang="fr-LU" sz="1800" b="1" dirty="0">
                <a:solidFill>
                  <a:srgbClr val="FF0000"/>
                </a:solidFill>
              </a:rPr>
              <a:t>Phase </a:t>
            </a:r>
            <a:r>
              <a:rPr lang="fr-LU" sz="1800" b="1" dirty="0" smtClean="0">
                <a:solidFill>
                  <a:srgbClr val="FF0000"/>
                </a:solidFill>
              </a:rPr>
              <a:t>2 </a:t>
            </a:r>
            <a:r>
              <a:rPr lang="fr-LU" sz="1800" b="1" dirty="0">
                <a:solidFill>
                  <a:srgbClr val="FF0000"/>
                </a:solidFill>
              </a:rPr>
              <a:t>:	</a:t>
            </a:r>
            <a:r>
              <a:rPr lang="fr-LU" sz="1800" b="1" dirty="0" smtClean="0">
                <a:solidFill>
                  <a:srgbClr val="FF0000"/>
                </a:solidFill>
              </a:rPr>
              <a:t>« 100 % électronique »</a:t>
            </a:r>
            <a:r>
              <a:rPr lang="fr-LU" sz="1800" b="1" dirty="0">
                <a:solidFill>
                  <a:srgbClr val="FF0000"/>
                </a:solidFill>
              </a:rPr>
              <a:t>		</a:t>
            </a:r>
            <a:r>
              <a:rPr lang="fr-LU" sz="1800" b="1" dirty="0" smtClean="0">
                <a:solidFill>
                  <a:schemeClr val="accent4"/>
                </a:solidFill>
              </a:rPr>
              <a:t>Délai </a:t>
            </a:r>
            <a:r>
              <a:rPr lang="fr-LU" sz="1800" b="1" dirty="0">
                <a:solidFill>
                  <a:schemeClr val="accent4"/>
                </a:solidFill>
              </a:rPr>
              <a:t>= </a:t>
            </a:r>
            <a:r>
              <a:rPr lang="fr-LU" sz="1800" b="1" dirty="0" smtClean="0">
                <a:solidFill>
                  <a:schemeClr val="accent4"/>
                </a:solidFill>
              </a:rPr>
              <a:t>fin 2018</a:t>
            </a:r>
            <a:r>
              <a:rPr lang="fr-LU" sz="1800" b="1" dirty="0" smtClean="0">
                <a:solidFill>
                  <a:srgbClr val="FF0000"/>
                </a:solidFill>
              </a:rPr>
              <a:t> </a:t>
            </a:r>
            <a:endParaRPr lang="fr-LU" sz="1800" b="1" dirty="0">
              <a:solidFill>
                <a:srgbClr val="FF0000"/>
              </a:solidFill>
            </a:endParaRPr>
          </a:p>
          <a:p>
            <a:pPr lvl="0" algn="just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fr-FR" sz="1800" dirty="0" err="1" smtClean="0">
                <a:solidFill>
                  <a:schemeClr val="tx2">
                    <a:lumMod val="50000"/>
                  </a:schemeClr>
                </a:solidFill>
              </a:rPr>
              <a:t>Upload</a:t>
            </a: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</a:rPr>
              <a:t> des annexes (pièces jointes)</a:t>
            </a:r>
            <a:endParaRPr lang="fr-FR" sz="1800" dirty="0">
              <a:solidFill>
                <a:schemeClr val="tx2">
                  <a:lumMod val="5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</a:rPr>
              <a:t>Transmission par voie électronique</a:t>
            </a:r>
          </a:p>
          <a:p>
            <a:pPr algn="just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  <a:sym typeface="Symbol"/>
              </a:rPr>
              <a:t>Procédure « E-commodo » : y compris l’enquête publique</a:t>
            </a:r>
            <a:endParaRPr lang="fr-LU" sz="1800" dirty="0">
              <a:solidFill>
                <a:sysClr val="windowText" lastClr="000000"/>
              </a:solidFill>
              <a:sym typeface="Symbol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fr-LU" sz="1800" dirty="0" smtClean="0">
                <a:solidFill>
                  <a:sysClr val="windowText" lastClr="000000"/>
                </a:solidFill>
                <a:latin typeface="Calibri"/>
                <a:sym typeface="Symbol"/>
              </a:rPr>
              <a:t>	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fr-LU" sz="1800" dirty="0">
                <a:solidFill>
                  <a:sysClr val="windowText" lastClr="000000"/>
                </a:solidFill>
                <a:latin typeface="Calibri"/>
                <a:sym typeface="Symbol"/>
              </a:rPr>
              <a:t>	</a:t>
            </a:r>
            <a:r>
              <a:rPr lang="fr-LU" sz="1800" dirty="0" smtClean="0">
                <a:solidFill>
                  <a:schemeClr val="accent4"/>
                </a:solidFill>
              </a:rPr>
              <a:t>Changement </a:t>
            </a:r>
            <a:r>
              <a:rPr lang="fr-LU" sz="1800" dirty="0">
                <a:solidFill>
                  <a:schemeClr val="accent4"/>
                </a:solidFill>
              </a:rPr>
              <a:t>de la base légale nécessaire au </a:t>
            </a:r>
            <a:r>
              <a:rPr lang="fr-LU" sz="1800" dirty="0" smtClean="0">
                <a:solidFill>
                  <a:schemeClr val="accent4"/>
                </a:solidFill>
              </a:rPr>
              <a:t>préalable</a:t>
            </a:r>
            <a:endParaRPr lang="fr-LU" sz="1800" dirty="0">
              <a:solidFill>
                <a:schemeClr val="accent4"/>
              </a:solidFill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fr-LU" sz="1800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01208"/>
            <a:ext cx="576064" cy="5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60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D50F976-ED03-4AFA-8DEC-1D2A8443733C}" type="slidenum">
              <a:rPr lang="fr-CH" smtClean="0"/>
              <a:pPr algn="r">
                <a:defRPr/>
              </a:pPr>
              <a:t>6</a:t>
            </a:fld>
            <a:endParaRPr lang="fr-CH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8027988" y="6237288"/>
            <a:ext cx="647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fr-CH" sz="14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D50F976-ED03-4AFA-8DEC-1D2A8443733C}" type="slidenum">
              <a:rPr lang="en-US" smtClean="0"/>
              <a:pPr algn="r">
                <a:defRPr/>
              </a:pPr>
              <a:t>6</a:t>
            </a:fld>
            <a:endParaRPr lang="en-US" dirty="0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xfrm>
            <a:off x="323850" y="92075"/>
            <a:ext cx="61198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fr-LU" altLang="en-US" sz="2000" dirty="0"/>
              <a:t>e-formulaire </a:t>
            </a:r>
            <a:r>
              <a:rPr lang="fr-LU" altLang="en-US" sz="2000" dirty="0" err="1"/>
              <a:t>commodo</a:t>
            </a:r>
            <a:r>
              <a:rPr lang="fr-LU" altLang="en-US" sz="2000" dirty="0"/>
              <a:t> via </a:t>
            </a:r>
            <a:r>
              <a:rPr lang="fr-LU" altLang="en-US" sz="2000" dirty="0" err="1" smtClean="0"/>
              <a:t>MyGuichet</a:t>
            </a:r>
            <a:endParaRPr lang="fr-LU" altLang="en-US" sz="2000" kern="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4000" y="979200"/>
            <a:ext cx="8512175" cy="1058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Le principe appliqué à   </a:t>
            </a:r>
            <a:r>
              <a:rPr kumimoji="0" lang="fr-LU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1 site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                     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endParaRPr kumimoji="0" lang="fr-LU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9" name="Picture 35" descr="http://www.areva.com/news/liblocal/docs/Evenements/Visitesites/Skins/Areva/Img/3d_hagu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528" y="2046072"/>
            <a:ext cx="4243351" cy="288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Brace 3"/>
          <p:cNvSpPr>
            <a:spLocks/>
          </p:cNvSpPr>
          <p:nvPr/>
        </p:nvSpPr>
        <p:spPr bwMode="auto">
          <a:xfrm>
            <a:off x="3131840" y="2046072"/>
            <a:ext cx="576263" cy="3398544"/>
          </a:xfrm>
          <a:prstGeom prst="rightBrace">
            <a:avLst>
              <a:gd name="adj1" fmla="val 8339"/>
              <a:gd name="adj2" fmla="val 50000"/>
            </a:avLst>
          </a:prstGeom>
          <a:solidFill>
            <a:sysClr val="window" lastClr="FFFFFF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TextBox 35"/>
          <p:cNvSpPr txBox="1">
            <a:spLocks noChangeArrowheads="1"/>
          </p:cNvSpPr>
          <p:nvPr/>
        </p:nvSpPr>
        <p:spPr bwMode="auto">
          <a:xfrm>
            <a:off x="324000" y="2388680"/>
            <a:ext cx="270194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-255588" eaLnBrk="0" hangingPunct="0">
              <a:spcBef>
                <a:spcPct val="0"/>
              </a:spcBef>
              <a:buFontTx/>
              <a:buChar char="-"/>
              <a:defRPr/>
            </a:pPr>
            <a:r>
              <a:rPr lang="fr-LU" altLang="en-US" sz="1800" dirty="0" smtClean="0">
                <a:solidFill>
                  <a:prstClr val="black"/>
                </a:solidFill>
                <a:latin typeface="Calibri"/>
              </a:rPr>
              <a:t>production de froid</a:t>
            </a:r>
          </a:p>
          <a:p>
            <a:pPr indent="-255588" eaLnBrk="0" hangingPunct="0">
              <a:spcBef>
                <a:spcPct val="0"/>
              </a:spcBef>
              <a:buFontTx/>
              <a:buChar char="-"/>
              <a:defRPr/>
            </a:pPr>
            <a:r>
              <a:rPr lang="fr-LU" altLang="en-US" sz="1800" dirty="0" smtClean="0">
                <a:solidFill>
                  <a:prstClr val="black"/>
                </a:solidFill>
                <a:latin typeface="Calibri"/>
              </a:rPr>
              <a:t>chaufferies</a:t>
            </a:r>
          </a:p>
          <a:p>
            <a:pPr indent="-255588" eaLnBrk="0" hangingPunct="0">
              <a:spcBef>
                <a:spcPct val="0"/>
              </a:spcBef>
              <a:buFontTx/>
              <a:buChar char="-"/>
              <a:defRPr/>
            </a:pPr>
            <a:r>
              <a:rPr lang="fr-LU" altLang="en-US" sz="1800" dirty="0" smtClean="0">
                <a:solidFill>
                  <a:prstClr val="black"/>
                </a:solidFill>
                <a:latin typeface="Calibri"/>
              </a:rPr>
              <a:t>groupes électrogènes</a:t>
            </a:r>
          </a:p>
          <a:p>
            <a:pPr indent="-255588" eaLnBrk="0" hangingPunct="0">
              <a:spcBef>
                <a:spcPct val="0"/>
              </a:spcBef>
              <a:buFontTx/>
              <a:buChar char="-"/>
              <a:defRPr/>
            </a:pPr>
            <a:r>
              <a:rPr lang="fr-LU" altLang="en-US" sz="1800" dirty="0" smtClean="0">
                <a:solidFill>
                  <a:prstClr val="black"/>
                </a:solidFill>
                <a:latin typeface="Calibri"/>
              </a:rPr>
              <a:t>broyeur</a:t>
            </a:r>
          </a:p>
          <a:p>
            <a:pPr indent="-255588" eaLnBrk="0" hangingPunct="0">
              <a:spcBef>
                <a:spcPct val="0"/>
              </a:spcBef>
              <a:buFontTx/>
              <a:buChar char="-"/>
              <a:defRPr/>
            </a:pPr>
            <a:r>
              <a:rPr lang="fr-LU" altLang="en-US" sz="1800" dirty="0" smtClean="0">
                <a:solidFill>
                  <a:prstClr val="black"/>
                </a:solidFill>
                <a:latin typeface="Calibri"/>
              </a:rPr>
              <a:t>dépôts</a:t>
            </a:r>
          </a:p>
          <a:p>
            <a:pPr indent="-255588" eaLnBrk="0" hangingPunct="0">
              <a:spcBef>
                <a:spcPct val="0"/>
              </a:spcBef>
              <a:buFontTx/>
              <a:buChar char="-"/>
              <a:defRPr/>
            </a:pPr>
            <a:r>
              <a:rPr lang="fr-LU" altLang="en-US" sz="1800" dirty="0" smtClean="0">
                <a:solidFill>
                  <a:prstClr val="black"/>
                </a:solidFill>
                <a:latin typeface="Calibri"/>
              </a:rPr>
              <a:t>ateliers</a:t>
            </a:r>
          </a:p>
          <a:p>
            <a:pPr indent="-255588" eaLnBrk="0" hangingPunct="0">
              <a:spcBef>
                <a:spcPct val="0"/>
              </a:spcBef>
              <a:buFontTx/>
              <a:buChar char="-"/>
              <a:defRPr/>
            </a:pPr>
            <a:r>
              <a:rPr lang="fr-LU" altLang="en-US" sz="1800" dirty="0" smtClean="0">
                <a:solidFill>
                  <a:prstClr val="black"/>
                </a:solidFill>
                <a:latin typeface="Calibri"/>
              </a:rPr>
              <a:t>immeubles</a:t>
            </a:r>
          </a:p>
          <a:p>
            <a:pPr indent="-255588" eaLnBrk="0" hangingPunct="0">
              <a:spcBef>
                <a:spcPct val="0"/>
              </a:spcBef>
              <a:buFontTx/>
              <a:buChar char="-"/>
              <a:defRPr/>
            </a:pPr>
            <a:r>
              <a:rPr lang="fr-LU" altLang="en-US" sz="1800" dirty="0" smtClean="0">
                <a:solidFill>
                  <a:prstClr val="black"/>
                </a:solidFill>
                <a:latin typeface="Calibri"/>
              </a:rPr>
              <a:t>….</a:t>
            </a:r>
            <a:endParaRPr lang="en-US" altLang="en-US" sz="18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37"/>
          <p:cNvSpPr txBox="1">
            <a:spLocks noChangeArrowheads="1"/>
          </p:cNvSpPr>
          <p:nvPr/>
        </p:nvSpPr>
        <p:spPr bwMode="auto">
          <a:xfrm>
            <a:off x="6282467" y="4743022"/>
            <a:ext cx="749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fr-LU" altLang="en-US" b="1" dirty="0" smtClean="0">
                <a:solidFill>
                  <a:prstClr val="black"/>
                </a:solidFill>
                <a:latin typeface="Calibri"/>
              </a:rPr>
              <a:t>Site</a:t>
            </a:r>
            <a:endParaRPr lang="en-US" altLang="en-US" b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49"/>
          <p:cNvSpPr txBox="1">
            <a:spLocks noChangeArrowheads="1"/>
          </p:cNvSpPr>
          <p:nvPr/>
        </p:nvSpPr>
        <p:spPr bwMode="auto">
          <a:xfrm>
            <a:off x="251520" y="1951965"/>
            <a:ext cx="27744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 smtClean="0">
                <a:solidFill>
                  <a:prstClr val="black"/>
                </a:solidFill>
                <a:latin typeface="Calibri"/>
              </a:rPr>
              <a:t>É</a:t>
            </a:r>
            <a:r>
              <a:rPr lang="fr-LU" altLang="en-US" sz="1800" b="1" dirty="0" err="1" smtClean="0">
                <a:solidFill>
                  <a:prstClr val="black"/>
                </a:solidFill>
                <a:latin typeface="Calibri"/>
              </a:rPr>
              <a:t>tablissements</a:t>
            </a:r>
            <a:r>
              <a:rPr lang="fr-LU" altLang="en-US" sz="1800" b="1" dirty="0" smtClean="0">
                <a:solidFill>
                  <a:prstClr val="black"/>
                </a:solidFill>
                <a:latin typeface="Calibri"/>
              </a:rPr>
              <a:t> classés :</a:t>
            </a:r>
            <a:endParaRPr lang="en-US" altLang="en-US" sz="1800" b="1" dirty="0" smtClean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304367" y="1196752"/>
            <a:ext cx="3777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682132" y="1196752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04367" y="1742349"/>
            <a:ext cx="330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LU" altLang="en-US" b="1" dirty="0">
                <a:solidFill>
                  <a:srgbClr val="FF0000"/>
                </a:solidFill>
                <a:latin typeface="Calibri"/>
              </a:rPr>
              <a:t>plusieurs établissements classés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66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D50F976-ED03-4AFA-8DEC-1D2A8443733C}" type="slidenum">
              <a:rPr lang="fr-CH" smtClean="0"/>
              <a:pPr algn="r">
                <a:defRPr/>
              </a:pPr>
              <a:t>7</a:t>
            </a:fld>
            <a:endParaRPr lang="fr-CH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8027988" y="6237288"/>
            <a:ext cx="647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fr-CH" sz="14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D50F976-ED03-4AFA-8DEC-1D2A8443733C}" type="slidenum">
              <a:rPr lang="en-US" smtClean="0"/>
              <a:pPr algn="r">
                <a:defRPr/>
              </a:pPr>
              <a:t>7</a:t>
            </a:fld>
            <a:endParaRPr lang="en-US" dirty="0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xfrm>
            <a:off x="323528" y="116632"/>
            <a:ext cx="61206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fr-LU" altLang="en-US" sz="2000" dirty="0"/>
              <a:t>e-formulaire </a:t>
            </a:r>
            <a:r>
              <a:rPr lang="fr-LU" altLang="en-US" sz="2000" dirty="0" err="1"/>
              <a:t>commodo</a:t>
            </a:r>
            <a:r>
              <a:rPr lang="fr-LU" altLang="en-US" sz="2000" dirty="0"/>
              <a:t> via </a:t>
            </a:r>
            <a:r>
              <a:rPr lang="fr-LU" altLang="en-US" sz="2000" dirty="0" err="1" smtClean="0"/>
              <a:t>MyGuichet</a:t>
            </a:r>
            <a:endParaRPr lang="fr-LU" altLang="en-US" sz="2000" kern="0" dirty="0"/>
          </a:p>
        </p:txBody>
      </p:sp>
      <p:pic>
        <p:nvPicPr>
          <p:cNvPr id="8" name="Picture 35" descr="http://www.areva.com/news/liblocal/docs/Evenements/Visitesites/Skins/Areva/Img/3d_hagu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126" y="2935039"/>
            <a:ext cx="36576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32"/>
          <p:cNvSpPr>
            <a:spLocks noChangeArrowheads="1"/>
          </p:cNvSpPr>
          <p:nvPr/>
        </p:nvSpPr>
        <p:spPr bwMode="auto">
          <a:xfrm rot="16200000">
            <a:off x="4480819" y="3070771"/>
            <a:ext cx="287337" cy="215900"/>
          </a:xfrm>
          <a:prstGeom prst="rightArrow">
            <a:avLst>
              <a:gd name="adj1" fmla="val 50000"/>
              <a:gd name="adj2" fmla="val 4990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mtClean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0" name="TextBox 33"/>
          <p:cNvSpPr txBox="1">
            <a:spLocks noChangeArrowheads="1"/>
          </p:cNvSpPr>
          <p:nvPr/>
        </p:nvSpPr>
        <p:spPr bwMode="auto">
          <a:xfrm>
            <a:off x="4327626" y="2487364"/>
            <a:ext cx="561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fr-LU" altLang="en-US" smtClean="0">
                <a:solidFill>
                  <a:schemeClr val="accent4"/>
                </a:solidFill>
                <a:latin typeface="+mn-lt"/>
              </a:rPr>
              <a:t>Air</a:t>
            </a:r>
            <a:endParaRPr lang="en-US" altLang="en-US" smtClean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1" name="Right Arrow 34"/>
          <p:cNvSpPr>
            <a:spLocks noChangeArrowheads="1"/>
          </p:cNvSpPr>
          <p:nvPr/>
        </p:nvSpPr>
        <p:spPr bwMode="auto">
          <a:xfrm>
            <a:off x="6556476" y="4087564"/>
            <a:ext cx="287337" cy="215900"/>
          </a:xfrm>
          <a:prstGeom prst="rightArrow">
            <a:avLst>
              <a:gd name="adj1" fmla="val 50000"/>
              <a:gd name="adj2" fmla="val 4990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mtClean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2" name="TextBox 38"/>
          <p:cNvSpPr txBox="1">
            <a:spLocks noChangeArrowheads="1"/>
          </p:cNvSpPr>
          <p:nvPr/>
        </p:nvSpPr>
        <p:spPr bwMode="auto">
          <a:xfrm>
            <a:off x="1028801" y="4122489"/>
            <a:ext cx="1194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fr-LU" altLang="en-US" dirty="0" smtClean="0">
                <a:solidFill>
                  <a:schemeClr val="accent4"/>
                </a:solidFill>
                <a:latin typeface="+mn-lt"/>
              </a:rPr>
              <a:t>Déchets</a:t>
            </a:r>
            <a:endParaRPr lang="en-US" altLang="en-US" dirty="0" smtClean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3" name="TextBox 40"/>
          <p:cNvSpPr txBox="1">
            <a:spLocks noChangeArrowheads="1"/>
          </p:cNvSpPr>
          <p:nvPr/>
        </p:nvSpPr>
        <p:spPr bwMode="auto">
          <a:xfrm>
            <a:off x="6031013" y="5268664"/>
            <a:ext cx="6395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fr-LU" altLang="en-US" dirty="0" smtClean="0">
                <a:solidFill>
                  <a:schemeClr val="accent4"/>
                </a:solidFill>
                <a:latin typeface="+mn-lt"/>
              </a:rPr>
              <a:t>Eau</a:t>
            </a:r>
            <a:endParaRPr lang="en-US" altLang="en-US" dirty="0" smtClean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4" name="Right Arrow 41"/>
          <p:cNvSpPr>
            <a:spLocks noChangeArrowheads="1"/>
          </p:cNvSpPr>
          <p:nvPr/>
        </p:nvSpPr>
        <p:spPr bwMode="auto">
          <a:xfrm rot="2765574">
            <a:off x="5897663" y="5027364"/>
            <a:ext cx="279400" cy="215900"/>
          </a:xfrm>
          <a:prstGeom prst="rightArrow">
            <a:avLst>
              <a:gd name="adj1" fmla="val 50000"/>
              <a:gd name="adj2" fmla="val 4998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mtClean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5" name="Right Arrow 42"/>
          <p:cNvSpPr>
            <a:spLocks noChangeArrowheads="1"/>
          </p:cNvSpPr>
          <p:nvPr/>
        </p:nvSpPr>
        <p:spPr bwMode="auto">
          <a:xfrm rot="5400000">
            <a:off x="4445101" y="5454402"/>
            <a:ext cx="287337" cy="217487"/>
          </a:xfrm>
          <a:prstGeom prst="rightArrow">
            <a:avLst>
              <a:gd name="adj1" fmla="val 50000"/>
              <a:gd name="adj2" fmla="val 4954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mtClean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6" name="TextBox 44"/>
          <p:cNvSpPr txBox="1">
            <a:spLocks noChangeArrowheads="1"/>
          </p:cNvSpPr>
          <p:nvPr/>
        </p:nvSpPr>
        <p:spPr bwMode="auto">
          <a:xfrm>
            <a:off x="4341913" y="5703639"/>
            <a:ext cx="5581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fr-LU" altLang="en-US" dirty="0" smtClean="0">
                <a:solidFill>
                  <a:schemeClr val="accent4"/>
                </a:solidFill>
                <a:latin typeface="+mn-lt"/>
              </a:rPr>
              <a:t>Sol</a:t>
            </a:r>
            <a:endParaRPr lang="en-US" altLang="en-US" dirty="0" smtClean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7" name="TextBox 45"/>
          <p:cNvSpPr txBox="1">
            <a:spLocks noChangeArrowheads="1"/>
          </p:cNvSpPr>
          <p:nvPr/>
        </p:nvSpPr>
        <p:spPr bwMode="auto">
          <a:xfrm>
            <a:off x="6321526" y="3028702"/>
            <a:ext cx="815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fr-LU" altLang="en-US" dirty="0" smtClean="0">
                <a:solidFill>
                  <a:schemeClr val="accent4"/>
                </a:solidFill>
                <a:latin typeface="+mn-lt"/>
              </a:rPr>
              <a:t>Bruit</a:t>
            </a:r>
            <a:endParaRPr lang="en-US" altLang="en-US" dirty="0" smtClean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8" name="Right Arrow 46"/>
          <p:cNvSpPr>
            <a:spLocks noChangeArrowheads="1"/>
          </p:cNvSpPr>
          <p:nvPr/>
        </p:nvSpPr>
        <p:spPr bwMode="auto">
          <a:xfrm rot="19336484">
            <a:off x="5945288" y="3466852"/>
            <a:ext cx="279400" cy="215900"/>
          </a:xfrm>
          <a:prstGeom prst="rightArrow">
            <a:avLst>
              <a:gd name="adj1" fmla="val 50000"/>
              <a:gd name="adj2" fmla="val 4998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mtClean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9" name="TextBox 37"/>
          <p:cNvSpPr txBox="1">
            <a:spLocks noChangeArrowheads="1"/>
          </p:cNvSpPr>
          <p:nvPr/>
        </p:nvSpPr>
        <p:spPr bwMode="auto">
          <a:xfrm>
            <a:off x="2979838" y="5038477"/>
            <a:ext cx="6649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fr-LU" altLang="en-US" b="1" smtClean="0">
                <a:solidFill>
                  <a:schemeClr val="accent4"/>
                </a:solidFill>
                <a:latin typeface="+mn-lt"/>
              </a:rPr>
              <a:t>Site</a:t>
            </a:r>
            <a:endParaRPr lang="en-US" altLang="en-US" b="1" smtClean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20" name="Right Arrow 46"/>
          <p:cNvSpPr>
            <a:spLocks noChangeArrowheads="1"/>
          </p:cNvSpPr>
          <p:nvPr/>
        </p:nvSpPr>
        <p:spPr bwMode="auto">
          <a:xfrm rot="13564130">
            <a:off x="2840138" y="3487489"/>
            <a:ext cx="279400" cy="215900"/>
          </a:xfrm>
          <a:prstGeom prst="rightArrow">
            <a:avLst>
              <a:gd name="adj1" fmla="val 50000"/>
              <a:gd name="adj2" fmla="val 4998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mtClean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21" name="TextBox 45"/>
          <p:cNvSpPr txBox="1">
            <a:spLocks noChangeArrowheads="1"/>
          </p:cNvSpPr>
          <p:nvPr/>
        </p:nvSpPr>
        <p:spPr bwMode="auto">
          <a:xfrm>
            <a:off x="2163863" y="3016002"/>
            <a:ext cx="10883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fr-LU" altLang="en-US" dirty="0" smtClean="0">
                <a:solidFill>
                  <a:schemeClr val="accent4"/>
                </a:solidFill>
                <a:latin typeface="+mn-lt"/>
              </a:rPr>
              <a:t>Odeurs</a:t>
            </a:r>
            <a:endParaRPr lang="en-US" altLang="en-US" dirty="0" smtClean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22" name="Right Arrow 34"/>
          <p:cNvSpPr>
            <a:spLocks noChangeArrowheads="1"/>
          </p:cNvSpPr>
          <p:nvPr/>
        </p:nvSpPr>
        <p:spPr bwMode="auto">
          <a:xfrm flipH="1">
            <a:off x="2379763" y="4265364"/>
            <a:ext cx="306388" cy="215900"/>
          </a:xfrm>
          <a:prstGeom prst="rightArrow">
            <a:avLst>
              <a:gd name="adj1" fmla="val 50000"/>
              <a:gd name="adj2" fmla="val 4990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mtClean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23" name="TextBox 38"/>
          <p:cNvSpPr txBox="1">
            <a:spLocks noChangeArrowheads="1"/>
          </p:cNvSpPr>
          <p:nvPr/>
        </p:nvSpPr>
        <p:spPr bwMode="auto">
          <a:xfrm>
            <a:off x="7005738" y="3944689"/>
            <a:ext cx="1454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fr-LU" altLang="en-US" dirty="0" smtClean="0">
                <a:solidFill>
                  <a:schemeClr val="accent4"/>
                </a:solidFill>
                <a:latin typeface="+mn-lt"/>
              </a:rPr>
              <a:t>Vibrations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4000" y="979200"/>
            <a:ext cx="50002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LU" altLang="en-US" sz="2400" b="1" kern="0" dirty="0" smtClean="0">
                <a:solidFill>
                  <a:schemeClr val="accent4"/>
                </a:solidFill>
              </a:rPr>
              <a:t>Le volet « Environnement » </a:t>
            </a:r>
            <a:endParaRPr lang="fr-LU" altLang="en-US" sz="2400" b="1" kern="0" dirty="0">
              <a:solidFill>
                <a:schemeClr val="accent4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8800" y="1440000"/>
            <a:ext cx="70204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marR="0" lvl="0" indent="-182563" algn="just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r-LU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fr-LU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Impact global du site sur l’environnement</a:t>
            </a:r>
            <a:endParaRPr lang="fr-LU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Caractérisation des rejets (où, quoi, combien ?)</a:t>
            </a:r>
          </a:p>
          <a:p>
            <a:pPr marL="182563" indent="-182563" algn="just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Mesures de surveillance / prévention de ces rejets  </a:t>
            </a:r>
            <a:endParaRPr lang="fr-FR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474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Bildergebnis für risque d'explos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401" y="3636310"/>
            <a:ext cx="747861" cy="74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fr-LU" altLang="en-US" sz="2000" dirty="0"/>
              <a:t>e-formulaire </a:t>
            </a:r>
            <a:r>
              <a:rPr lang="fr-LU" altLang="en-US" sz="2000" dirty="0" err="1"/>
              <a:t>commodo</a:t>
            </a:r>
            <a:r>
              <a:rPr lang="fr-LU" altLang="en-US" sz="2000" dirty="0"/>
              <a:t> via </a:t>
            </a:r>
            <a:r>
              <a:rPr lang="fr-LU" altLang="en-US" sz="2000" dirty="0" err="1" smtClean="0"/>
              <a:t>MyGuichet</a:t>
            </a:r>
            <a:endParaRPr lang="fr-LU" altLang="en-US" sz="2000" kern="0" dirty="0"/>
          </a:p>
        </p:txBody>
      </p:sp>
      <p:pic>
        <p:nvPicPr>
          <p:cNvPr id="4" name="Picture 35" descr="http://www.areva.com/news/liblocal/docs/Evenements/Visitesites/Skins/Areva/Img/3d_hagu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646" y="2516947"/>
            <a:ext cx="3124772" cy="332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9362" y="745227"/>
            <a:ext cx="3244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LU" altLang="en-US" sz="2400" b="1" kern="0" dirty="0" smtClean="0">
                <a:solidFill>
                  <a:schemeClr val="accent4"/>
                </a:solidFill>
              </a:rPr>
              <a:t>Le volet </a:t>
            </a:r>
            <a:r>
              <a:rPr lang="fr-LU" altLang="en-US" sz="2400" b="1" kern="0" dirty="0">
                <a:solidFill>
                  <a:schemeClr val="accent4"/>
                </a:solidFill>
              </a:rPr>
              <a:t>« Sécurité » </a:t>
            </a:r>
          </a:p>
        </p:txBody>
      </p:sp>
      <p:sp>
        <p:nvSpPr>
          <p:cNvPr id="3" name="Rectangle 2"/>
          <p:cNvSpPr/>
          <p:nvPr/>
        </p:nvSpPr>
        <p:spPr>
          <a:xfrm>
            <a:off x="771444" y="1223093"/>
            <a:ext cx="70204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fr-LU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Identification </a:t>
            </a:r>
            <a:r>
              <a:rPr lang="fr-LU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+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description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:</a:t>
            </a:r>
          </a:p>
          <a:p>
            <a:pPr lvl="1" algn="just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des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risques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concernant la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sécurité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du </a:t>
            </a:r>
            <a:r>
              <a:rPr lang="fr-FR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public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et du </a:t>
            </a:r>
            <a:r>
              <a:rPr lang="fr-FR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voisinage </a:t>
            </a:r>
          </a:p>
          <a:p>
            <a:pPr lvl="1" algn="just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des risques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concernant la sécurité, hygiène et santé des </a:t>
            </a:r>
            <a:r>
              <a:rPr lang="fr-FR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salariés</a:t>
            </a:r>
          </a:p>
          <a:p>
            <a:pPr algn="just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Mesures de prévention </a:t>
            </a:r>
            <a:endParaRPr lang="fr-FR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114" name="Picture 18" descr="Résultat de recherche d'images pour &quot;risque de chute de hauteur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25" y="5085329"/>
            <a:ext cx="794518" cy="69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37"/>
          <p:cNvSpPr txBox="1">
            <a:spLocks noChangeArrowheads="1"/>
          </p:cNvSpPr>
          <p:nvPr/>
        </p:nvSpPr>
        <p:spPr bwMode="auto">
          <a:xfrm>
            <a:off x="4016514" y="5475576"/>
            <a:ext cx="6649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fr-LU" altLang="en-US" b="1" dirty="0" smtClean="0">
                <a:solidFill>
                  <a:schemeClr val="accent4"/>
                </a:solidFill>
                <a:latin typeface="+mn-lt"/>
              </a:rPr>
              <a:t>Site</a:t>
            </a:r>
            <a:endParaRPr lang="en-US" altLang="en-US" b="1" dirty="0" smtClean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49" name="AutoShape 20" descr="Résultat de recherche d'images pour &quot;risque électriqu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5" name="Straight Connector 40"/>
          <p:cNvCxnSpPr>
            <a:stCxn id="1046" idx="3"/>
          </p:cNvCxnSpPr>
          <p:nvPr/>
        </p:nvCxnSpPr>
        <p:spPr>
          <a:xfrm flipV="1">
            <a:off x="2347830" y="4317206"/>
            <a:ext cx="1549715" cy="1224706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4" descr="Image associé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382" y="5843716"/>
            <a:ext cx="559211" cy="55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8" descr="Image associé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69" y="5781070"/>
            <a:ext cx="546562" cy="54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ZoneTexte 99"/>
          <p:cNvSpPr txBox="1"/>
          <p:nvPr/>
        </p:nvSpPr>
        <p:spPr>
          <a:xfrm>
            <a:off x="6207053" y="2996952"/>
            <a:ext cx="274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u="sng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Risques sur le voisinage</a:t>
            </a:r>
            <a:endParaRPr lang="fr-LU" u="sng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42" name="Picture 18" descr="Bildergebnis für voisin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998" y="4985817"/>
            <a:ext cx="2402770" cy="160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6" descr="Bildergebnis für risque d'explosi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96" y="4588183"/>
            <a:ext cx="740898" cy="74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acms.asso.fr/sites/default/files/Risque_biologiqu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821" y="5205907"/>
            <a:ext cx="672009" cy="67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Bildergebnis für risque d'incendi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560" y="4579091"/>
            <a:ext cx="706017" cy="61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Right Arrow 32"/>
          <p:cNvSpPr>
            <a:spLocks noChangeArrowheads="1"/>
          </p:cNvSpPr>
          <p:nvPr/>
        </p:nvSpPr>
        <p:spPr bwMode="auto">
          <a:xfrm rot="1588514">
            <a:off x="5761259" y="5021967"/>
            <a:ext cx="1209205" cy="502704"/>
          </a:xfrm>
          <a:prstGeom prst="rightArrow">
            <a:avLst>
              <a:gd name="adj1" fmla="val 50000"/>
              <a:gd name="adj2" fmla="val 4990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mtClean="0">
              <a:solidFill>
                <a:schemeClr val="accent4"/>
              </a:solidFill>
              <a:latin typeface="+mn-lt"/>
            </a:endParaRPr>
          </a:p>
        </p:txBody>
      </p:sp>
      <p:pic>
        <p:nvPicPr>
          <p:cNvPr id="126" name="Picture 2" descr="Résultat de recherche d'images pour &quot;risque chimique&quot;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262" y="3934855"/>
            <a:ext cx="548468" cy="54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4" descr="Image associé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679" y="4366069"/>
            <a:ext cx="559211" cy="55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8" descr="Image associé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842" y="4372958"/>
            <a:ext cx="546562" cy="54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24" descr="Bildergebnis für risque d'incendi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953" y="3560312"/>
            <a:ext cx="706017" cy="61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0" name="Straight Connector 49"/>
          <p:cNvCxnSpPr/>
          <p:nvPr/>
        </p:nvCxnSpPr>
        <p:spPr>
          <a:xfrm flipV="1">
            <a:off x="1514036" y="3861048"/>
            <a:ext cx="2431707" cy="792088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49"/>
          <p:cNvCxnSpPr>
            <a:stCxn id="1048" idx="3"/>
          </p:cNvCxnSpPr>
          <p:nvPr/>
        </p:nvCxnSpPr>
        <p:spPr>
          <a:xfrm flipV="1">
            <a:off x="2372577" y="4068860"/>
            <a:ext cx="1447573" cy="818907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49"/>
          <p:cNvCxnSpPr>
            <a:stCxn id="4118" idx="3"/>
          </p:cNvCxnSpPr>
          <p:nvPr/>
        </p:nvCxnSpPr>
        <p:spPr>
          <a:xfrm flipV="1">
            <a:off x="2482471" y="4201514"/>
            <a:ext cx="2329363" cy="1983802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Picture 2" descr="Résultat de recherche d'images pour &quot;risque chimique&quot;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50" y="5285846"/>
            <a:ext cx="548468" cy="54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132" y="6225090"/>
            <a:ext cx="647700" cy="504825"/>
          </a:xfrm>
        </p:spPr>
        <p:txBody>
          <a:bodyPr/>
          <a:lstStyle/>
          <a:p>
            <a:pPr algn="r">
              <a:defRPr/>
            </a:pPr>
            <a:fld id="{6D50F976-ED03-4AFA-8DEC-1D2A8443733C}" type="slidenum">
              <a:rPr lang="fr-CH" smtClean="0"/>
              <a:pPr algn="r">
                <a:defRPr/>
              </a:pPr>
              <a:t>8</a:t>
            </a:fld>
            <a:endParaRPr lang="fr-CH" dirty="0"/>
          </a:p>
        </p:txBody>
      </p:sp>
      <p:sp>
        <p:nvSpPr>
          <p:cNvPr id="141" name="TextBox 37"/>
          <p:cNvSpPr txBox="1">
            <a:spLocks noChangeArrowheads="1"/>
          </p:cNvSpPr>
          <p:nvPr/>
        </p:nvSpPr>
        <p:spPr bwMode="auto">
          <a:xfrm>
            <a:off x="5080007" y="6151220"/>
            <a:ext cx="16522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fr-LU" altLang="en-US" b="1" dirty="0" smtClean="0">
                <a:solidFill>
                  <a:schemeClr val="accent4"/>
                </a:solidFill>
                <a:latin typeface="+mn-lt"/>
              </a:rPr>
              <a:t>Voisinage</a:t>
            </a:r>
            <a:endParaRPr lang="en-US" altLang="en-US" b="1" dirty="0" smtClean="0">
              <a:solidFill>
                <a:schemeClr val="accent4"/>
              </a:solidFill>
              <a:latin typeface="+mn-lt"/>
            </a:endParaRPr>
          </a:p>
        </p:txBody>
      </p:sp>
      <p:pic>
        <p:nvPicPr>
          <p:cNvPr id="4118" name="Picture 22" descr="Résultat de recherche d'images pour &quot;risque électrique&quot;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918459"/>
            <a:ext cx="574767" cy="53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Straight Connector 49"/>
          <p:cNvCxnSpPr/>
          <p:nvPr/>
        </p:nvCxnSpPr>
        <p:spPr>
          <a:xfrm flipV="1">
            <a:off x="2184178" y="3645024"/>
            <a:ext cx="2436803" cy="1008112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9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D50F976-ED03-4AFA-8DEC-1D2A8443733C}" type="slidenum">
              <a:rPr lang="fr-CH" smtClean="0"/>
              <a:pPr algn="r">
                <a:defRPr/>
              </a:pPr>
              <a:t>9</a:t>
            </a:fld>
            <a:endParaRPr lang="fr-CH" dirty="0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fr-LU" altLang="en-US" sz="2000" dirty="0"/>
              <a:t>e-formulaire </a:t>
            </a:r>
            <a:r>
              <a:rPr lang="fr-LU" altLang="en-US" sz="2000" dirty="0" err="1"/>
              <a:t>commodo</a:t>
            </a:r>
            <a:r>
              <a:rPr lang="fr-LU" altLang="en-US" sz="2000" dirty="0"/>
              <a:t> via </a:t>
            </a:r>
            <a:r>
              <a:rPr lang="fr-LU" altLang="en-US" sz="2000" dirty="0" err="1" smtClean="0"/>
              <a:t>MyGuichet</a:t>
            </a:r>
            <a:endParaRPr lang="fr-LU" altLang="en-US" sz="2000" kern="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36509" y="792275"/>
            <a:ext cx="8137724" cy="69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fr-LU" altLang="en-US" sz="2400" b="1" kern="0" dirty="0" smtClean="0">
                <a:solidFill>
                  <a:schemeClr val="accent4"/>
                </a:solidFill>
                <a:latin typeface="+mn-lt"/>
              </a:rPr>
              <a:t>L’agencement du </a:t>
            </a:r>
            <a:r>
              <a:rPr lang="fr-LU" altLang="en-US" sz="2400" b="1" kern="0" dirty="0">
                <a:solidFill>
                  <a:schemeClr val="accent4"/>
                </a:solidFill>
                <a:latin typeface="+mn-lt"/>
              </a:rPr>
              <a:t>e</a:t>
            </a:r>
            <a:r>
              <a:rPr lang="fr-LU" altLang="en-US" sz="2400" b="1" kern="0" dirty="0" smtClean="0">
                <a:solidFill>
                  <a:schemeClr val="accent4"/>
                </a:solidFill>
                <a:latin typeface="+mn-lt"/>
              </a:rPr>
              <a:t>-formulaire via </a:t>
            </a:r>
            <a:r>
              <a:rPr lang="fr-LU" altLang="en-US" sz="2400" b="1" kern="0" dirty="0" err="1" smtClean="0">
                <a:solidFill>
                  <a:schemeClr val="accent4"/>
                </a:solidFill>
                <a:latin typeface="+mn-lt"/>
              </a:rPr>
              <a:t>MyGuichet</a:t>
            </a:r>
            <a:r>
              <a:rPr lang="fr-LU" altLang="en-US" sz="2400" b="1" kern="0" dirty="0" smtClean="0">
                <a:solidFill>
                  <a:schemeClr val="accent4"/>
                </a:solidFill>
                <a:latin typeface="+mn-lt"/>
              </a:rPr>
              <a:t> : </a:t>
            </a:r>
          </a:p>
        </p:txBody>
      </p:sp>
      <p:sp>
        <p:nvSpPr>
          <p:cNvPr id="2" name="Rectangle 1"/>
          <p:cNvSpPr/>
          <p:nvPr/>
        </p:nvSpPr>
        <p:spPr>
          <a:xfrm>
            <a:off x="395536" y="2420888"/>
            <a:ext cx="1800200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LU" b="1" dirty="0" smtClean="0">
                <a:solidFill>
                  <a:schemeClr val="tx1"/>
                </a:solidFill>
              </a:rPr>
              <a:t>1. Identification</a:t>
            </a:r>
            <a:endParaRPr lang="fr-LU" b="1" dirty="0">
              <a:solidFill>
                <a:schemeClr val="tx1"/>
              </a:solidFill>
            </a:endParaRPr>
          </a:p>
          <a:p>
            <a:r>
              <a:rPr lang="fr-LU" dirty="0" smtClean="0">
                <a:solidFill>
                  <a:schemeClr val="accent4"/>
                </a:solidFill>
              </a:rPr>
              <a:t>- Objet</a:t>
            </a:r>
            <a:endParaRPr lang="fr-LU" dirty="0">
              <a:solidFill>
                <a:schemeClr val="accent4"/>
              </a:solidFill>
            </a:endParaRPr>
          </a:p>
          <a:p>
            <a:r>
              <a:rPr lang="fr-LU" dirty="0" smtClean="0">
                <a:solidFill>
                  <a:schemeClr val="accent4"/>
                </a:solidFill>
              </a:rPr>
              <a:t>- Coordonnées</a:t>
            </a:r>
            <a:endParaRPr lang="fr-LU" dirty="0">
              <a:solidFill>
                <a:schemeClr val="accent4"/>
              </a:solidFill>
            </a:endParaRPr>
          </a:p>
          <a:p>
            <a:r>
              <a:rPr lang="fr-LU" dirty="0" smtClean="0">
                <a:solidFill>
                  <a:schemeClr val="accent4"/>
                </a:solidFill>
              </a:rPr>
              <a:t>- Phases</a:t>
            </a:r>
            <a:endParaRPr lang="fr-LU" dirty="0">
              <a:solidFill>
                <a:schemeClr val="accent4"/>
              </a:solidFill>
            </a:endParaRPr>
          </a:p>
          <a:p>
            <a:r>
              <a:rPr lang="fr-LU" dirty="0" smtClean="0">
                <a:solidFill>
                  <a:schemeClr val="accent4"/>
                </a:solidFill>
              </a:rPr>
              <a:t>- </a:t>
            </a:r>
            <a:r>
              <a:rPr lang="fr-LU" dirty="0" err="1" smtClean="0">
                <a:solidFill>
                  <a:schemeClr val="accent4"/>
                </a:solidFill>
              </a:rPr>
              <a:t>Etabl.classés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27784" y="2708920"/>
            <a:ext cx="185260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LU" b="1" dirty="0">
                <a:solidFill>
                  <a:schemeClr val="tx1"/>
                </a:solidFill>
              </a:rPr>
              <a:t>2</a:t>
            </a:r>
            <a:r>
              <a:rPr lang="fr-LU" b="1" dirty="0" smtClean="0">
                <a:solidFill>
                  <a:schemeClr val="tx1"/>
                </a:solidFill>
              </a:rPr>
              <a:t>. Volet  </a:t>
            </a:r>
            <a:r>
              <a:rPr lang="fr-LU" sz="1600" b="1" dirty="0">
                <a:solidFill>
                  <a:schemeClr val="tx1"/>
                </a:solidFill>
              </a:rPr>
              <a:t>« Sécurité »</a:t>
            </a:r>
          </a:p>
          <a:p>
            <a:r>
              <a:rPr lang="fr-LU" dirty="0" smtClean="0">
                <a:solidFill>
                  <a:schemeClr val="accent4"/>
                </a:solidFill>
              </a:rPr>
              <a:t>- Santé &amp; sécurité</a:t>
            </a:r>
            <a:endParaRPr lang="fr-LU" dirty="0">
              <a:solidFill>
                <a:schemeClr val="accent4"/>
              </a:solidFill>
            </a:endParaRPr>
          </a:p>
          <a:p>
            <a:r>
              <a:rPr lang="fr-LU" dirty="0">
                <a:solidFill>
                  <a:schemeClr val="accent4"/>
                </a:solidFill>
              </a:rPr>
              <a:t> </a:t>
            </a:r>
            <a:r>
              <a:rPr lang="fr-LU" dirty="0" smtClean="0">
                <a:solidFill>
                  <a:schemeClr val="accent4"/>
                </a:solidFill>
              </a:rPr>
              <a:t> (risques)</a:t>
            </a:r>
            <a:endParaRPr lang="fr-LU" dirty="0">
              <a:solidFill>
                <a:schemeClr val="accent4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95536" y="4941168"/>
            <a:ext cx="180020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LU" b="1" dirty="0" smtClean="0">
                <a:solidFill>
                  <a:schemeClr val="accent4"/>
                </a:solidFill>
              </a:rPr>
              <a:t>Nomenclature</a:t>
            </a:r>
          </a:p>
          <a:p>
            <a:pPr algn="ctr"/>
            <a:r>
              <a:rPr lang="fr-LU" dirty="0" smtClean="0">
                <a:solidFill>
                  <a:schemeClr val="accent4"/>
                </a:solidFill>
              </a:rPr>
              <a:t>(RGD)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60032" y="2708920"/>
            <a:ext cx="1800200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LU" b="1" dirty="0" smtClean="0">
                <a:solidFill>
                  <a:schemeClr val="tx1"/>
                </a:solidFill>
              </a:rPr>
              <a:t>3. Volet  </a:t>
            </a:r>
            <a:r>
              <a:rPr lang="fr-LU" sz="1600" b="1" dirty="0">
                <a:solidFill>
                  <a:schemeClr val="tx1"/>
                </a:solidFill>
              </a:rPr>
              <a:t>« Environnement »</a:t>
            </a:r>
          </a:p>
          <a:p>
            <a:r>
              <a:rPr lang="fr-LU" dirty="0" smtClean="0">
                <a:solidFill>
                  <a:schemeClr val="accent4"/>
                </a:solidFill>
              </a:rPr>
              <a:t>- Environnement</a:t>
            </a:r>
            <a:endParaRPr lang="fr-LU" dirty="0">
              <a:solidFill>
                <a:schemeClr val="accent4"/>
              </a:solidFill>
            </a:endParaRPr>
          </a:p>
          <a:p>
            <a:r>
              <a:rPr lang="fr-LU" dirty="0">
                <a:solidFill>
                  <a:schemeClr val="accent4"/>
                </a:solidFill>
              </a:rPr>
              <a:t> </a:t>
            </a:r>
            <a:r>
              <a:rPr lang="fr-LU" dirty="0" smtClean="0">
                <a:solidFill>
                  <a:schemeClr val="accent4"/>
                </a:solidFill>
              </a:rPr>
              <a:t>  (rejets)</a:t>
            </a:r>
            <a:endParaRPr lang="fr-LU" dirty="0">
              <a:solidFill>
                <a:schemeClr val="accent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29008" y="2708920"/>
            <a:ext cx="15194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LU" b="1" dirty="0" smtClean="0">
                <a:solidFill>
                  <a:schemeClr val="tx1"/>
                </a:solidFill>
              </a:rPr>
              <a:t>4. Annexes</a:t>
            </a:r>
          </a:p>
          <a:p>
            <a:r>
              <a:rPr lang="fr-LU" dirty="0" smtClean="0">
                <a:solidFill>
                  <a:schemeClr val="accent4"/>
                </a:solidFill>
              </a:rPr>
              <a:t>- </a:t>
            </a:r>
            <a:r>
              <a:rPr lang="fr-LU" dirty="0" err="1" smtClean="0">
                <a:solidFill>
                  <a:schemeClr val="accent4"/>
                </a:solidFill>
              </a:rPr>
              <a:t>Checkmarks</a:t>
            </a:r>
            <a:endParaRPr lang="fr-LU" dirty="0" smtClean="0">
              <a:solidFill>
                <a:schemeClr val="accent4"/>
              </a:solidFill>
            </a:endParaRPr>
          </a:p>
          <a:p>
            <a:r>
              <a:rPr lang="fr-LU" dirty="0" smtClean="0">
                <a:solidFill>
                  <a:schemeClr val="accent4"/>
                </a:solidFill>
              </a:rPr>
              <a:t>(- </a:t>
            </a:r>
            <a:r>
              <a:rPr lang="fr-LU" dirty="0" err="1" smtClean="0">
                <a:solidFill>
                  <a:schemeClr val="accent4"/>
                </a:solidFill>
              </a:rPr>
              <a:t>Uploads</a:t>
            </a:r>
            <a:r>
              <a:rPr lang="fr-LU" dirty="0" smtClean="0">
                <a:solidFill>
                  <a:schemeClr val="accent4"/>
                </a:solidFill>
              </a:rPr>
              <a:t>)</a:t>
            </a:r>
          </a:p>
        </p:txBody>
      </p:sp>
      <p:sp>
        <p:nvSpPr>
          <p:cNvPr id="8" name="Flowchart: Multidocument 7"/>
          <p:cNvSpPr/>
          <p:nvPr/>
        </p:nvSpPr>
        <p:spPr>
          <a:xfrm>
            <a:off x="3131840" y="4869160"/>
            <a:ext cx="1440160" cy="1152128"/>
          </a:xfrm>
          <a:prstGeom prst="flowChartMultidocumen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LU" dirty="0" smtClean="0">
                <a:solidFill>
                  <a:schemeClr val="accent4"/>
                </a:solidFill>
              </a:rPr>
              <a:t>Questions</a:t>
            </a:r>
          </a:p>
          <a:p>
            <a:pPr algn="ctr"/>
            <a:r>
              <a:rPr lang="fr-LU" dirty="0" smtClean="0">
                <a:solidFill>
                  <a:schemeClr val="accent4"/>
                </a:solidFill>
              </a:rPr>
              <a:t>spécifiques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2" name="Up-Down Arrow 11"/>
          <p:cNvSpPr/>
          <p:nvPr/>
        </p:nvSpPr>
        <p:spPr>
          <a:xfrm>
            <a:off x="1079612" y="4149080"/>
            <a:ext cx="324036" cy="792088"/>
          </a:xfrm>
          <a:prstGeom prst="upDownArrow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>
            <a:off x="2195736" y="5445224"/>
            <a:ext cx="936104" cy="216024"/>
          </a:xfrm>
          <a:prstGeom prst="leftRightArrow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195736" y="3176972"/>
            <a:ext cx="432048" cy="252028"/>
          </a:xfrm>
          <a:prstGeom prst="rightArrow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480388" y="3176972"/>
            <a:ext cx="379644" cy="252028"/>
          </a:xfrm>
          <a:prstGeom prst="rightArrow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6660232" y="3151572"/>
            <a:ext cx="568776" cy="252028"/>
          </a:xfrm>
          <a:prstGeom prst="rightArrow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6944620" y="1700808"/>
            <a:ext cx="0" cy="1476164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339752" y="1700808"/>
            <a:ext cx="4604868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339752" y="1700808"/>
            <a:ext cx="0" cy="1476164"/>
          </a:xfrm>
          <a:prstGeom prst="straightConnector1">
            <a:avLst/>
          </a:prstGeom>
          <a:ln w="190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491880" y="1700808"/>
            <a:ext cx="1977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dirty="0" smtClean="0">
                <a:solidFill>
                  <a:schemeClr val="accent4"/>
                </a:solidFill>
                <a:latin typeface="+mn-lt"/>
              </a:rPr>
              <a:t>Pour chaque phase</a:t>
            </a:r>
            <a:endParaRPr lang="en-US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29" name="AutoShape 2" descr="Résultat de recherche d'images pour &quot;imprimante symbo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4" descr="Résultat de recherche d'images pour &quot;imprimante symbol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Résultat de recherche d'images pour &quot;imprimante symbol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810653"/>
            <a:ext cx="1393488" cy="148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Down Arrow 30"/>
          <p:cNvSpPr/>
          <p:nvPr/>
        </p:nvSpPr>
        <p:spPr>
          <a:xfrm>
            <a:off x="8028384" y="3789040"/>
            <a:ext cx="216024" cy="864096"/>
          </a:xfrm>
          <a:prstGeom prst="downArrow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1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Gouvernement luxembourgeois">
      <a:dk1>
        <a:srgbClr val="FF0000"/>
      </a:dk1>
      <a:lt1>
        <a:srgbClr val="FFFFFF"/>
      </a:lt1>
      <a:dk2>
        <a:srgbClr val="80808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ouvernement luxembourgeo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615</Words>
  <Application>Microsoft Office PowerPoint</Application>
  <PresentationFormat>On-screen Show (4:3)</PresentationFormat>
  <Paragraphs>187</Paragraphs>
  <Slides>15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Modèle par défaut</vt:lpstr>
      <vt:lpstr>Image</vt:lpstr>
      <vt:lpstr>PowerPoint Presentation</vt:lpstr>
      <vt:lpstr> </vt:lpstr>
      <vt:lpstr> </vt:lpstr>
      <vt:lpstr> </vt:lpstr>
      <vt:lpstr>e-formulaire commodo via MyGuichet</vt:lpstr>
      <vt:lpstr>e-formulaire commodo via MyGuichet</vt:lpstr>
      <vt:lpstr>e-formulaire commodo via MyGuichet</vt:lpstr>
      <vt:lpstr>e-formulaire commodo via MyGuichet</vt:lpstr>
      <vt:lpstr>e-formulaire commodo via MyGuichet</vt:lpstr>
      <vt:lpstr>e-formulaire commodo via MyGuichet</vt:lpstr>
      <vt:lpstr>e-formulaire commodo via MyGuichet</vt:lpstr>
      <vt:lpstr>e-formulaire commodo via MyGuichet</vt:lpstr>
      <vt:lpstr>e-formulaire commodo via MyGuichet</vt:lpstr>
      <vt:lpstr>e-formulaire commodo via MyGuichet</vt:lpstr>
      <vt:lpstr>e-formulaire commodo via MyGuichet</vt:lpstr>
    </vt:vector>
  </TitlesOfParts>
  <Company>CIE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Administrator</dc:creator>
  <cp:lastModifiedBy>Olaf Munichsdorfer</cp:lastModifiedBy>
  <cp:revision>442</cp:revision>
  <cp:lastPrinted>2017-06-26T14:00:21Z</cp:lastPrinted>
  <dcterms:created xsi:type="dcterms:W3CDTF">2014-02-06T11:46:14Z</dcterms:created>
  <dcterms:modified xsi:type="dcterms:W3CDTF">2017-06-27T08:49:21Z</dcterms:modified>
</cp:coreProperties>
</file>