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69" r:id="rId4"/>
    <p:sldId id="271" r:id="rId5"/>
    <p:sldId id="270" r:id="rId6"/>
    <p:sldId id="272" r:id="rId7"/>
    <p:sldId id="273" r:id="rId8"/>
    <p:sldId id="274" r:id="rId9"/>
    <p:sldId id="275" r:id="rId10"/>
    <p:sldId id="277" r:id="rId11"/>
    <p:sldId id="278" r:id="rId12"/>
    <p:sldId id="279" r:id="rId13"/>
    <p:sldId id="282" r:id="rId14"/>
    <p:sldId id="281" r:id="rId15"/>
    <p:sldId id="283" r:id="rId16"/>
    <p:sldId id="280" r:id="rId17"/>
    <p:sldId id="287" r:id="rId18"/>
    <p:sldId id="284" r:id="rId19"/>
    <p:sldId id="285" r:id="rId20"/>
    <p:sldId id="298" r:id="rId21"/>
    <p:sldId id="294" r:id="rId22"/>
    <p:sldId id="295" r:id="rId23"/>
    <p:sldId id="288" r:id="rId24"/>
    <p:sldId id="299" r:id="rId25"/>
    <p:sldId id="292" r:id="rId26"/>
    <p:sldId id="289" r:id="rId27"/>
    <p:sldId id="290" r:id="rId28"/>
    <p:sldId id="291" r:id="rId29"/>
  </p:sldIdLst>
  <p:sldSz cx="9144000" cy="6858000" type="screen4x3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94629" autoAdjust="0"/>
  </p:normalViewPr>
  <p:slideViewPr>
    <p:cSldViewPr>
      <p:cViewPr varScale="1">
        <p:scale>
          <a:sx n="109" d="100"/>
          <a:sy n="109" d="100"/>
        </p:scale>
        <p:origin x="14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80"/>
    </p:cViewPr>
  </p:sorterViewPr>
  <p:notesViewPr>
    <p:cSldViewPr>
      <p:cViewPr varScale="1">
        <p:scale>
          <a:sx n="113" d="100"/>
          <a:sy n="113" d="100"/>
        </p:scale>
        <p:origin x="-1800" y="-108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337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4C6545-DE21-4D42-90B9-358D2B5C9BD3}" type="datetimeFigureOut">
              <a:rPr lang="fr-CH"/>
              <a:pPr>
                <a:defRPr/>
              </a:pPr>
              <a:t>10.03.2020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3372" y="6456218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49AFCFC-08F2-4D3F-8046-0DCA77F23EF8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1379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372" y="0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664" y="3228896"/>
            <a:ext cx="794131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218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372" y="6456218"/>
            <a:ext cx="4301543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CAA6F3-82AA-47A8-BA7A-1E0FF599B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49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servéierte Plaz fir Dia Bild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servéierte Plaz fir Notize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b-LU" dirty="0" err="1"/>
              <a:t>Gleichzeitig</a:t>
            </a:r>
            <a:r>
              <a:rPr lang="lb-LU" dirty="0"/>
              <a:t> </a:t>
            </a:r>
            <a:r>
              <a:rPr lang="lb-LU" dirty="0" err="1"/>
              <a:t>wurden</a:t>
            </a:r>
            <a:r>
              <a:rPr lang="lb-LU" dirty="0"/>
              <a:t> 2019 </a:t>
            </a:r>
            <a:r>
              <a:rPr lang="lb-LU" dirty="0" err="1"/>
              <a:t>durch</a:t>
            </a:r>
            <a:r>
              <a:rPr lang="lb-LU" dirty="0"/>
              <a:t> die SDK 12 </a:t>
            </a:r>
            <a:r>
              <a:rPr lang="lb-LU" dirty="0" err="1"/>
              <a:t>Gew</a:t>
            </a:r>
            <a:r>
              <a:rPr lang="lb-LU" dirty="0"/>
              <a:t>. % </a:t>
            </a:r>
            <a:r>
              <a:rPr lang="lb-LU" dirty="0" err="1"/>
              <a:t>mehr</a:t>
            </a:r>
            <a:r>
              <a:rPr lang="lb-LU" dirty="0"/>
              <a:t> </a:t>
            </a:r>
            <a:r>
              <a:rPr lang="lb-LU" dirty="0" err="1"/>
              <a:t>Medikamente</a:t>
            </a:r>
            <a:r>
              <a:rPr lang="lb-LU" baseline="0" dirty="0"/>
              <a:t> / </a:t>
            </a:r>
            <a:r>
              <a:rPr lang="lb-LU" baseline="0" dirty="0" err="1"/>
              <a:t>Kosmetika</a:t>
            </a:r>
            <a:r>
              <a:rPr lang="lb-LU" baseline="0" dirty="0"/>
              <a:t> </a:t>
            </a:r>
            <a:r>
              <a:rPr lang="lb-LU" baseline="0" dirty="0" err="1"/>
              <a:t>gegenüber</a:t>
            </a:r>
            <a:r>
              <a:rPr lang="lb-LU" baseline="0" dirty="0"/>
              <a:t> 2018 </a:t>
            </a:r>
            <a:r>
              <a:rPr lang="lb-LU" baseline="0" dirty="0" err="1"/>
              <a:t>eingesammelt</a:t>
            </a:r>
            <a:r>
              <a:rPr lang="lb-LU" baseline="0" dirty="0"/>
              <a:t>. 2018 war es </a:t>
            </a:r>
            <a:r>
              <a:rPr lang="lb-LU" baseline="0" dirty="0" err="1"/>
              <a:t>ein</a:t>
            </a:r>
            <a:r>
              <a:rPr lang="lb-LU" baseline="0" dirty="0"/>
              <a:t> Plus vun 8,1 </a:t>
            </a:r>
            <a:r>
              <a:rPr lang="lb-LU" baseline="0" dirty="0" err="1"/>
              <a:t>Gew</a:t>
            </a:r>
            <a:r>
              <a:rPr lang="lb-LU" baseline="0" dirty="0"/>
              <a:t>.% </a:t>
            </a:r>
            <a:r>
              <a:rPr lang="lb-LU" baseline="0" dirty="0" err="1"/>
              <a:t>gegenüber</a:t>
            </a:r>
            <a:r>
              <a:rPr lang="lb-LU" baseline="0" dirty="0"/>
              <a:t> 2017.</a:t>
            </a:r>
            <a:endParaRPr lang="fr-FR" dirty="0"/>
          </a:p>
        </p:txBody>
      </p:sp>
      <p:sp>
        <p:nvSpPr>
          <p:cNvPr id="4" name="Reservéierte Plaz fir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9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218" t="2818"/>
          <a:stretch>
            <a:fillRect/>
          </a:stretch>
        </p:blipFill>
        <p:spPr bwMode="auto">
          <a:xfrm>
            <a:off x="323850" y="692150"/>
            <a:ext cx="4046538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499992" y="89198"/>
            <a:ext cx="4536504" cy="2187674"/>
          </a:xfrm>
        </p:spPr>
        <p:txBody>
          <a:bodyPr anchor="b"/>
          <a:lstStyle>
            <a:lvl1pPr>
              <a:defRPr sz="3000" baseline="0"/>
            </a:lvl1pPr>
          </a:lstStyle>
          <a:p>
            <a:r>
              <a:rPr lang="fr-FR" dirty="0"/>
              <a:t>Cliquez pour insérer le titre de la présentation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9992" y="2276872"/>
            <a:ext cx="4536504" cy="1512168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Cliquez pour modifier le style des sous-titres du masque</a:t>
            </a:r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4499992" y="4293096"/>
            <a:ext cx="4392488" cy="2448272"/>
          </a:xfrm>
        </p:spPr>
        <p:txBody>
          <a:bodyPr/>
          <a:lstStyle>
            <a:lvl1pPr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insérer votre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4500563" y="37893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5"/>
          </p:nvPr>
        </p:nvSpPr>
        <p:spPr>
          <a:xfrm>
            <a:off x="827088" y="6165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92688" cy="504056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929411"/>
          </a:xfrm>
        </p:spPr>
        <p:txBody>
          <a:bodyPr/>
          <a:lstStyle>
            <a:lvl1pPr>
              <a:buSzPct val="80000"/>
              <a:defRPr/>
            </a:lvl1pPr>
            <a:lvl2pPr>
              <a:buSzPct val="100000"/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fr-CH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‹#›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96952"/>
            <a:ext cx="7772400" cy="2772023"/>
          </a:xfrm>
        </p:spPr>
        <p:txBody>
          <a:bodyPr anchor="t"/>
          <a:lstStyle>
            <a:lvl1pPr algn="l">
              <a:defRPr sz="3000" b="0" cap="none" baseline="0"/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A5853-74E8-4477-9BDE-179E73DE4D1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fr-CH" sz="1400" kern="120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‹#›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6120680" cy="5048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FC4F-9A2D-429A-B9A9-3BB7FEBE0BF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5A76D-C765-4406-92B4-4EB6523E831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2DC5-527A-43BE-8519-F2D492EEFA6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08313" cy="50734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21AA4-CC86-4390-A2EB-97155ED8055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950"/>
            <a:ext cx="6192688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4239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D1C0C-5C3B-412A-8A2E-0A1766C03E50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0475"/>
            <a:ext cx="82296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38875"/>
            <a:ext cx="648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BAA5FE0-F9D2-408F-983E-B87BCD5EA5C6}" type="slidenum">
              <a:rPr lang="fr-CH" smtClean="0"/>
              <a:pPr>
                <a:defRPr/>
              </a:pPr>
              <a:t>‹#›</a:t>
            </a:fld>
            <a:endParaRPr lang="fr-CH" dirty="0"/>
          </a:p>
        </p:txBody>
      </p:sp>
      <p:pic>
        <p:nvPicPr>
          <p:cNvPr id="1031" name="Picture 5" descr="GOUV_MAEE_Direction de la coopération au développement et de l’action humanitaire 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284163"/>
            <a:ext cx="24844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6"/>
          <p:cNvSpPr>
            <a:spLocks noChangeShapeType="1"/>
          </p:cNvSpPr>
          <p:nvPr userDrawn="1"/>
        </p:nvSpPr>
        <p:spPr bwMode="auto">
          <a:xfrm flipH="1">
            <a:off x="323850" y="620713"/>
            <a:ext cx="6119813" cy="0"/>
          </a:xfrm>
          <a:prstGeom prst="line">
            <a:avLst/>
          </a:prstGeom>
          <a:noFill/>
          <a:ln w="19050">
            <a:solidFill>
              <a:srgbClr val="E4052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CH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Ø"/>
        <a:defRPr sz="3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>
          <a:solidFill>
            <a:schemeClr val="tx2">
              <a:lumMod val="50000"/>
            </a:schemeClr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‒"/>
        <a:defRPr sz="2400">
          <a:solidFill>
            <a:schemeClr val="tx2">
              <a:lumMod val="50000"/>
            </a:schemeClr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»"/>
        <a:defRPr sz="2000">
          <a:solidFill>
            <a:schemeClr val="tx2">
              <a:lumMod val="50000"/>
            </a:schemeClr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2">
              <a:lumMod val="50000"/>
            </a:schemeClr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vironnement.public.lu/fr/offall-ressourcen/types-de-dechets/Dechets_menagers_encombrants_et_assimiles.html" TargetMode="External"/><Relationship Id="rId2" Type="http://schemas.openxmlformats.org/officeDocument/2006/relationships/hyperlink" Target="http://www.emwelt.lu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LU" dirty="0" smtClean="0"/>
              <a:t>RESTABFALLANALYSE 2018/2019</a:t>
            </a:r>
            <a:endParaRPr lang="lb-L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LU" dirty="0"/>
          </a:p>
          <a:p>
            <a:r>
              <a:rPr lang="fr-LU" dirty="0" smtClean="0"/>
              <a:t>Die </a:t>
            </a:r>
            <a:r>
              <a:rPr lang="fr-LU" dirty="0" err="1" smtClean="0"/>
              <a:t>neuesten</a:t>
            </a:r>
            <a:r>
              <a:rPr lang="fr-LU" dirty="0" smtClean="0"/>
              <a:t> </a:t>
            </a:r>
            <a:r>
              <a:rPr lang="fr-LU" dirty="0" err="1" smtClean="0"/>
              <a:t>Resultate</a:t>
            </a:r>
            <a:endParaRPr lang="lb-L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76027"/>
            <a:ext cx="2630924" cy="899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3759203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Pressekonferenz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mit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Ministerin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Carole Dieschbourg</a:t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10.03.2020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103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018462"/>
            <a:ext cx="8075240" cy="432048"/>
          </a:xfrm>
        </p:spPr>
        <p:txBody>
          <a:bodyPr/>
          <a:lstStyle/>
          <a:p>
            <a:r>
              <a:rPr lang="de-DE" sz="2000" dirty="0"/>
              <a:t>Ausgewählte Sortierfraktionen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lvl="1"/>
            <a:r>
              <a:rPr lang="de-DE" sz="1800" dirty="0"/>
              <a:t>Der Anteil an Take-away-Verpackungen wird auf 10,8 </a:t>
            </a:r>
            <a:r>
              <a:rPr lang="de-DE" sz="1800" dirty="0" err="1"/>
              <a:t>Gew</a:t>
            </a:r>
            <a:r>
              <a:rPr lang="de-DE" sz="1800" dirty="0"/>
              <a:t>.-% geschätzt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10</a:t>
            </a:fld>
            <a:endParaRPr lang="fr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0E9B6-1710-4801-8C01-32A24AF1B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5264"/>
            <a:ext cx="7187255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231929-4D22-450E-98E0-A3409454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450510"/>
            <a:ext cx="1892614" cy="1420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EB87F-8BE3-4084-B51A-416C0FC99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2950874"/>
            <a:ext cx="1894821" cy="1420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10C154-210D-4877-8807-2BB508CC4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836" y="4451238"/>
            <a:ext cx="1900273" cy="142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0BC83-F222-4BDC-BF15-DF3E03213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926919"/>
            <a:ext cx="1010355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7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892997"/>
            <a:ext cx="8075240" cy="394334"/>
          </a:xfrm>
        </p:spPr>
        <p:txBody>
          <a:bodyPr/>
          <a:lstStyle/>
          <a:p>
            <a:r>
              <a:rPr lang="de-DE" sz="2000" dirty="0"/>
              <a:t>Ausgewählte Sortierfraktionen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marL="457200" lvl="1" indent="0">
              <a:buNone/>
            </a:pPr>
            <a:r>
              <a:rPr lang="de-DE" sz="1800" dirty="0" smtClean="0"/>
              <a:t>	Kaffeekapseln </a:t>
            </a:r>
            <a:r>
              <a:rPr lang="de-DE" sz="1800" dirty="0"/>
              <a:t>machen rund 18% des </a:t>
            </a:r>
            <a:r>
              <a:rPr lang="de-DE" sz="1800" i="1" dirty="0"/>
              <a:t>s</a:t>
            </a:r>
            <a:r>
              <a:rPr lang="de-DE" sz="1800" i="1" dirty="0" smtClean="0"/>
              <a:t>onstigen </a:t>
            </a:r>
            <a:r>
              <a:rPr lang="de-DE" sz="1800" i="1" dirty="0"/>
              <a:t>Materialverbundes </a:t>
            </a:r>
            <a:r>
              <a:rPr lang="de-DE" sz="1800" dirty="0"/>
              <a:t>aus</a:t>
            </a:r>
          </a:p>
          <a:p>
            <a:pPr marL="914400" lvl="2" indent="0">
              <a:buNone/>
            </a:pPr>
            <a:r>
              <a:rPr lang="de-DE" sz="1800" dirty="0"/>
              <a:t>Hochgerechnet: </a:t>
            </a:r>
            <a:r>
              <a:rPr lang="de-DE" sz="1800" b="1" dirty="0"/>
              <a:t>ca. 54,6 Millionen Stück </a:t>
            </a:r>
            <a:r>
              <a:rPr lang="de-DE" sz="1800" b="1" dirty="0" smtClean="0"/>
              <a:t>Kaffeekapseln </a:t>
            </a:r>
            <a:r>
              <a:rPr lang="de-DE" sz="1800" dirty="0" smtClean="0"/>
              <a:t>(40,8 Mio. 2013/2014)</a:t>
            </a:r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11</a:t>
            </a:fld>
            <a:endParaRPr lang="fr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41D06-2167-4756-8505-6ABA2AB20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40768"/>
            <a:ext cx="7187256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2EA4A-0E65-4EB3-811F-6620CEB15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300" y="1268760"/>
            <a:ext cx="1906014" cy="142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924C8-B825-4280-9950-94B0FE7B6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018" y="2772621"/>
            <a:ext cx="1908296" cy="142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A065A2-E804-419A-826D-132CABD4B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371" y="4276482"/>
            <a:ext cx="1891590" cy="142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F55CB4-7326-4B4F-8B7D-B20250145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772946"/>
            <a:ext cx="1006697" cy="7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68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751" y="1279748"/>
            <a:ext cx="8075240" cy="477153"/>
          </a:xfrm>
        </p:spPr>
        <p:txBody>
          <a:bodyPr/>
          <a:lstStyle/>
          <a:p>
            <a:r>
              <a:rPr lang="de-DE" sz="2000" dirty="0"/>
              <a:t>Ausgewählte Sortierfraktionen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12</a:t>
            </a:fld>
            <a:endParaRPr lang="fr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75487-6115-4D5E-A77D-5D59AB6AB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50" y="1784798"/>
            <a:ext cx="7187256" cy="43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9A300B-26CD-4810-BDE7-0B4081179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064" y="1518325"/>
            <a:ext cx="1901550" cy="142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4C8F44-6B0C-4D0F-99A0-BCBFEB0D0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612" y="3117498"/>
            <a:ext cx="1900430" cy="142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014E1-4470-4692-B990-B7C08635E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612" y="4716671"/>
            <a:ext cx="1888230" cy="14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09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902500"/>
            <a:ext cx="8075240" cy="420457"/>
          </a:xfrm>
        </p:spPr>
        <p:txBody>
          <a:bodyPr/>
          <a:lstStyle/>
          <a:p>
            <a:r>
              <a:rPr lang="de-DE" sz="2000" dirty="0"/>
              <a:t>Abfallaufkommen von vermeidbaren Küchenabfällen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13</a:t>
            </a:fld>
            <a:endParaRPr lang="fr-CH" dirty="0"/>
          </a:p>
        </p:txBody>
      </p:sp>
      <p:pic>
        <p:nvPicPr>
          <p:cNvPr id="7" name="Bild 5">
            <a:extLst>
              <a:ext uri="{FF2B5EF4-FFF2-40B4-BE49-F238E27FC236}">
                <a16:creationId xmlns:a16="http://schemas.microsoft.com/office/drawing/2014/main" id="{C2DB5F41-C2A9-40AD-9F26-9B8BCEC1C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6"/>
          <a:stretch/>
        </p:blipFill>
        <p:spPr>
          <a:xfrm>
            <a:off x="0" y="1340768"/>
            <a:ext cx="8063880" cy="5187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D9F83-E491-4FED-8DE8-47BE5E1AA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867" y="1844824"/>
            <a:ext cx="1199834" cy="898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2BD61-653E-454F-BEEF-DD55F5F6D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450" y="2812401"/>
            <a:ext cx="1192146" cy="898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CC6EDB-8A3F-4715-A220-2854E4A47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972" y="3783233"/>
            <a:ext cx="1195624" cy="89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65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904324"/>
            <a:ext cx="8075240" cy="360040"/>
          </a:xfrm>
        </p:spPr>
        <p:txBody>
          <a:bodyPr/>
          <a:lstStyle/>
          <a:p>
            <a:r>
              <a:rPr lang="de-DE" sz="2000" dirty="0"/>
              <a:t>Anteil der vermeidbaren Lebensmittel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14</a:t>
            </a:fld>
            <a:endParaRPr lang="fr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4992E-B077-420C-853F-C21F69C5E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0" y="1340768"/>
            <a:ext cx="8532440" cy="4016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C05C8C-3AF7-4D73-9D4E-4B45D0AB1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242892"/>
            <a:ext cx="1167594" cy="155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F2C71-8834-4F9B-90B8-9CB83DAD0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54" y="5242892"/>
            <a:ext cx="2065362" cy="1549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158" y="6015515"/>
            <a:ext cx="318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accent4"/>
                </a:solidFill>
                <a:latin typeface="+mn-lt"/>
              </a:rPr>
              <a:t>MHD = </a:t>
            </a:r>
            <a:r>
              <a:rPr lang="en-US" sz="1600" i="1" dirty="0" err="1" smtClean="0">
                <a:solidFill>
                  <a:schemeClr val="accent4"/>
                </a:solidFill>
                <a:latin typeface="+mn-lt"/>
              </a:rPr>
              <a:t>Mindesthaltbarkeitsdatum</a:t>
            </a:r>
            <a:endParaRPr lang="en-US" sz="1600" i="1" dirty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769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1078" y="1484784"/>
            <a:ext cx="8075240" cy="792088"/>
          </a:xfrm>
        </p:spPr>
        <p:txBody>
          <a:bodyPr/>
          <a:lstStyle/>
          <a:p>
            <a:r>
              <a:rPr lang="de-DE" sz="2000" dirty="0"/>
              <a:t>Vergleich der spezifischen Verpackungsanteile im Restabfall 2018, 2013, 2009 und 2004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15</a:t>
            </a:fld>
            <a:endParaRPr lang="fr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C3D7FA-3A0A-4B67-887E-815081FB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708920"/>
            <a:ext cx="8933571" cy="2606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5661248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accent4"/>
                </a:solidFill>
              </a:rPr>
              <a:t>Differenz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  <a:latin typeface="+mn-lt"/>
              </a:rPr>
              <a:t>Verpackungsaufkommen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2018 - 2004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=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-35 </a:t>
            </a:r>
            <a:r>
              <a:rPr lang="en-US" dirty="0" smtClean="0">
                <a:solidFill>
                  <a:schemeClr val="accent4"/>
                </a:solidFill>
              </a:rPr>
              <a:t>kg/</a:t>
            </a:r>
            <a:r>
              <a:rPr lang="en-US" dirty="0" err="1" smtClean="0">
                <a:solidFill>
                  <a:schemeClr val="accent4"/>
                </a:solidFill>
              </a:rPr>
              <a:t>E.a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2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8075240" cy="5139272"/>
          </a:xfrm>
        </p:spPr>
        <p:txBody>
          <a:bodyPr/>
          <a:lstStyle/>
          <a:p>
            <a:r>
              <a:rPr lang="de-DE" sz="2000" dirty="0"/>
              <a:t>Ausgewählte Sortierfraktionen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lvl="1"/>
            <a:r>
              <a:rPr lang="de-DE" sz="1800" b="1" dirty="0"/>
              <a:t>Folien</a:t>
            </a:r>
            <a:r>
              <a:rPr lang="de-DE" sz="1800" dirty="0"/>
              <a:t> machen rund </a:t>
            </a:r>
            <a:r>
              <a:rPr lang="de-DE" sz="1800" b="1" dirty="0"/>
              <a:t>50 </a:t>
            </a:r>
            <a:r>
              <a:rPr lang="de-DE" sz="1800" b="1" dirty="0" err="1"/>
              <a:t>Gew</a:t>
            </a:r>
            <a:r>
              <a:rPr lang="de-DE" sz="1800" b="1" dirty="0"/>
              <a:t>.-%</a:t>
            </a:r>
            <a:r>
              <a:rPr lang="de-DE" sz="1800" dirty="0"/>
              <a:t> der Kunststoffabfälle aus</a:t>
            </a:r>
          </a:p>
          <a:p>
            <a:pPr lvl="2"/>
            <a:r>
              <a:rPr lang="de-DE" sz="1400" dirty="0"/>
              <a:t>d</a:t>
            </a:r>
            <a:r>
              <a:rPr lang="de-DE" sz="1400" dirty="0" smtClean="0"/>
              <a:t>avon </a:t>
            </a:r>
            <a:r>
              <a:rPr lang="de-DE" sz="1400" dirty="0"/>
              <a:t>machen Einweg-Einkaufstragetaschen rund 7,7 </a:t>
            </a:r>
            <a:r>
              <a:rPr lang="de-DE" sz="1400" dirty="0" err="1"/>
              <a:t>Gew</a:t>
            </a:r>
            <a:r>
              <a:rPr lang="de-DE" sz="1400" dirty="0"/>
              <a:t>.-% aus</a:t>
            </a:r>
          </a:p>
          <a:p>
            <a:pPr lvl="1"/>
            <a:r>
              <a:rPr lang="de-DE" sz="1800" dirty="0"/>
              <a:t>Noch rund </a:t>
            </a:r>
            <a:r>
              <a:rPr lang="de-DE" sz="1800" b="1" dirty="0"/>
              <a:t>24,2 Millionen PET-Getränkeflaschen </a:t>
            </a:r>
            <a:r>
              <a:rPr lang="de-DE" sz="1800" dirty="0"/>
              <a:t>im Restabfall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16</a:t>
            </a:fld>
            <a:endParaRPr lang="fr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40699-77D2-4AF0-B7B8-660CFF5E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7187256" cy="43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7471C-ABA8-4F24-859C-3953BA83F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196752"/>
            <a:ext cx="1879427" cy="142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C8881-3942-4E97-BCCF-83BB35C56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669" y="2719701"/>
            <a:ext cx="1879427" cy="1411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A184F2-90BC-4BAD-81DD-D58B4774A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193" y="4220848"/>
            <a:ext cx="1883903" cy="14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4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8075240" cy="5139272"/>
          </a:xfrm>
        </p:spPr>
        <p:txBody>
          <a:bodyPr/>
          <a:lstStyle/>
          <a:p>
            <a:r>
              <a:rPr lang="de-DE" sz="2000" dirty="0"/>
              <a:t>Ausgewählte Sortierfraktionen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lvl="1"/>
            <a:endParaRPr lang="de-DE" sz="1800" dirty="0"/>
          </a:p>
          <a:p>
            <a:pPr lvl="1"/>
            <a:r>
              <a:rPr lang="de-DE" sz="2000" dirty="0"/>
              <a:t>Rund 85 </a:t>
            </a:r>
            <a:r>
              <a:rPr lang="de-DE" sz="2000" dirty="0" err="1"/>
              <a:t>Gew</a:t>
            </a:r>
            <a:r>
              <a:rPr lang="de-DE" sz="2000" dirty="0"/>
              <a:t>.-% entfallen auf vier signifikante Problemstofffraktionen:</a:t>
            </a:r>
          </a:p>
          <a:p>
            <a:pPr lvl="2"/>
            <a:r>
              <a:rPr lang="de-DE" sz="1800" dirty="0"/>
              <a:t>Medikamente (42,64 </a:t>
            </a:r>
            <a:r>
              <a:rPr lang="de-DE" sz="1800" dirty="0" err="1"/>
              <a:t>Gew</a:t>
            </a:r>
            <a:r>
              <a:rPr lang="de-DE" sz="1800" dirty="0"/>
              <a:t>.-%)</a:t>
            </a:r>
          </a:p>
          <a:p>
            <a:pPr lvl="2"/>
            <a:r>
              <a:rPr lang="de-DE" sz="1800" dirty="0"/>
              <a:t>Kosmetika (15,12 </a:t>
            </a:r>
            <a:r>
              <a:rPr lang="de-DE" sz="1800" dirty="0" err="1"/>
              <a:t>Gew</a:t>
            </a:r>
            <a:r>
              <a:rPr lang="de-DE" sz="1800" dirty="0"/>
              <a:t>.-%)</a:t>
            </a:r>
          </a:p>
          <a:p>
            <a:pPr lvl="2"/>
            <a:r>
              <a:rPr lang="de-DE" sz="1800" dirty="0"/>
              <a:t>Farben/Lacke (12,66 </a:t>
            </a:r>
            <a:r>
              <a:rPr lang="de-DE" sz="1800" dirty="0" err="1"/>
              <a:t>Gew</a:t>
            </a:r>
            <a:r>
              <a:rPr lang="de-DE" sz="1800" dirty="0"/>
              <a:t>.-%)</a:t>
            </a:r>
          </a:p>
          <a:p>
            <a:pPr lvl="2"/>
            <a:r>
              <a:rPr lang="de-DE" sz="1800" dirty="0"/>
              <a:t>Spraydosen (10,26 </a:t>
            </a:r>
            <a:r>
              <a:rPr lang="de-DE" sz="1800" dirty="0" err="1"/>
              <a:t>Gew</a:t>
            </a:r>
            <a:r>
              <a:rPr lang="de-DE" sz="1800" dirty="0"/>
              <a:t>.-%)</a:t>
            </a:r>
          </a:p>
          <a:p>
            <a:pPr lvl="2"/>
            <a:endParaRPr lang="de-DE" sz="1600" dirty="0"/>
          </a:p>
          <a:p>
            <a:pPr lvl="1"/>
            <a:r>
              <a:rPr lang="de-DE" sz="2000" dirty="0"/>
              <a:t>Die Menge der Medikamente ist gegenüber von 2013/2014 um ca. 5,6 </a:t>
            </a:r>
            <a:r>
              <a:rPr lang="de-DE" sz="2000" dirty="0" err="1"/>
              <a:t>Gew</a:t>
            </a:r>
            <a:r>
              <a:rPr lang="de-DE" sz="2000" dirty="0"/>
              <a:t>.-% angestiegen</a:t>
            </a:r>
          </a:p>
          <a:p>
            <a:pPr lvl="2"/>
            <a:endParaRPr lang="de-DE" sz="1400" dirty="0"/>
          </a:p>
          <a:p>
            <a:pPr lvl="1"/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17</a:t>
            </a:fld>
            <a:endParaRPr lang="fr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B362D-B90F-4B9A-A48B-C5F9DEC26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6602"/>
            <a:ext cx="9144000" cy="1075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8DE960-BB29-42CF-A0D7-73D4DDB4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3429000"/>
            <a:ext cx="1890557" cy="1419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42384-925F-4D3D-BBEC-567B5276DA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6" r="9346"/>
          <a:stretch/>
        </p:blipFill>
        <p:spPr>
          <a:xfrm rot="16200000">
            <a:off x="5350805" y="3293912"/>
            <a:ext cx="1676582" cy="165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075240" cy="5067264"/>
          </a:xfrm>
        </p:spPr>
        <p:txBody>
          <a:bodyPr/>
          <a:lstStyle/>
          <a:p>
            <a:r>
              <a:rPr lang="de-DE" sz="2000" dirty="0"/>
              <a:t>Einwegkunststoffprodukte</a:t>
            </a:r>
          </a:p>
          <a:p>
            <a:pPr lvl="1"/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18</a:t>
            </a:fld>
            <a:endParaRPr lang="fr-CH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E3094D4-B2BF-417A-9F82-D73FF7082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861628"/>
              </p:ext>
            </p:extLst>
          </p:nvPr>
        </p:nvGraphicFramePr>
        <p:xfrm>
          <a:off x="2292424" y="1464367"/>
          <a:ext cx="6744072" cy="333756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1610668252"/>
                    </a:ext>
                  </a:extLst>
                </a:gridCol>
                <a:gridCol w="2039888">
                  <a:extLst>
                    <a:ext uri="{9D8B030D-6E8A-4147-A177-3AD203B41FA5}">
                      <a16:colId xmlns:a16="http://schemas.microsoft.com/office/drawing/2014/main" val="374070468"/>
                    </a:ext>
                  </a:extLst>
                </a:gridCol>
                <a:gridCol w="2039888">
                  <a:extLst>
                    <a:ext uri="{9D8B030D-6E8A-4147-A177-3AD203B41FA5}">
                      <a16:colId xmlns:a16="http://schemas.microsoft.com/office/drawing/2014/main" val="1273625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Einwegkunststoffprodukt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Anzahl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Menge [t]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797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Besteck</a:t>
                      </a:r>
                      <a:endParaRPr lang="de-DE" noProof="0">
                        <a:solidFill>
                          <a:schemeClr val="accent4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8.436.349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21,02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82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Teller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2.123.524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27,51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789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Rührstäbchen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6.798.809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8,17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65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Trinkhalme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23.277.044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18,08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44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Wattestäbchen</a:t>
                      </a:r>
                      <a:endParaRPr lang="de-DE" sz="2200" noProof="0" dirty="0">
                        <a:solidFill>
                          <a:schemeClr val="accent4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75.977.455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75,29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89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Getränkebecher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12.900.174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71,07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270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Luftballons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2.263.271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8,89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037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noProof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Tabakprodukte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547.347.560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</a:rPr>
                        <a:t>158,73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2922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8F1424B-7139-40F7-B2A2-50A5A5B1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6" y="5087861"/>
            <a:ext cx="2162215" cy="1624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76ACB-6C8D-4FE7-B153-C6F8EB91C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073" y="5116672"/>
            <a:ext cx="2174857" cy="1624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AC475D-9291-4323-9BDF-9B507A9B8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605" y="5116672"/>
            <a:ext cx="2162215" cy="1625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EA48C-6560-41EC-8703-D8B47D094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495" y="5117612"/>
            <a:ext cx="2166001" cy="1624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67" y="1844824"/>
            <a:ext cx="609653" cy="1853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480" y="2520459"/>
            <a:ext cx="1779248" cy="5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930485"/>
            <a:ext cx="8075240" cy="432048"/>
          </a:xfrm>
        </p:spPr>
        <p:txBody>
          <a:bodyPr/>
          <a:lstStyle/>
          <a:p>
            <a:r>
              <a:rPr lang="de-DE" sz="2000" dirty="0"/>
              <a:t>Restabfallzusammensetzung mit und ohne Biotonne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marL="0" indent="0">
              <a:buNone/>
            </a:pPr>
            <a:endParaRPr lang="de-DE" sz="1400" dirty="0" smtClean="0"/>
          </a:p>
          <a:p>
            <a:pPr marL="457200" lvl="1" indent="0">
              <a:buNone/>
            </a:pPr>
            <a:endParaRPr lang="de-DE" sz="1800" dirty="0" smtClean="0"/>
          </a:p>
          <a:p>
            <a:pPr lvl="1"/>
            <a:r>
              <a:rPr lang="de-DE" sz="1800" dirty="0" smtClean="0"/>
              <a:t>In </a:t>
            </a:r>
            <a:r>
              <a:rPr lang="de-DE" sz="1800" dirty="0"/>
              <a:t>Gemeinden mit </a:t>
            </a:r>
            <a:r>
              <a:rPr lang="de-DE" sz="1800" dirty="0" smtClean="0"/>
              <a:t>Bioabfallabfuhr </a:t>
            </a:r>
            <a:r>
              <a:rPr lang="de-DE" sz="1800" dirty="0"/>
              <a:t>ist die Menge an Bioabfällen im Restabfall rund 6,4 </a:t>
            </a:r>
            <a:r>
              <a:rPr lang="de-DE" sz="1800" dirty="0" err="1"/>
              <a:t>Gew</a:t>
            </a:r>
            <a:r>
              <a:rPr lang="de-DE" sz="1800" dirty="0" smtClean="0"/>
              <a:t>.-%, bzw. 18,7 kg/</a:t>
            </a:r>
            <a:r>
              <a:rPr lang="de-DE" sz="1800" dirty="0" err="1" smtClean="0"/>
              <a:t>E.a</a:t>
            </a:r>
            <a:r>
              <a:rPr lang="de-DE" sz="1800" dirty="0" smtClean="0"/>
              <a:t>, </a:t>
            </a:r>
            <a:r>
              <a:rPr lang="de-DE" sz="1800" dirty="0"/>
              <a:t>niedriger als in Gemeinden ohne Anschluss an die Biotonne</a:t>
            </a:r>
          </a:p>
          <a:p>
            <a:pPr marL="457200" lvl="1" indent="0">
              <a:buNone/>
            </a:pPr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19</a:t>
            </a:fld>
            <a:endParaRPr lang="fr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8B2FE-1FCB-410F-8882-787A2BA45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12776"/>
            <a:ext cx="8892480" cy="33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 smtClean="0"/>
              <a:t>Restabfallanalyse</a:t>
            </a:r>
            <a:r>
              <a:rPr lang="lb-LU" dirty="0" smtClean="0"/>
              <a:t> 2018/2019</a:t>
            </a:r>
            <a:endParaRPr lang="lb-L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8075240" cy="4995256"/>
          </a:xfrm>
        </p:spPr>
        <p:txBody>
          <a:bodyPr/>
          <a:lstStyle/>
          <a:p>
            <a:r>
              <a:rPr lang="de-DE" sz="2000" dirty="0"/>
              <a:t>Entwicklung der Wohnbevölkerung und des spezifischen Restabfallaufkommens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2</a:t>
            </a:fld>
            <a:endParaRPr lang="fr-CH" dirty="0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839AB0DC-0A30-4A75-AAAE-64B222951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8"/>
          <a:stretch/>
        </p:blipFill>
        <p:spPr>
          <a:xfrm>
            <a:off x="867761" y="1772816"/>
            <a:ext cx="7254118" cy="458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930485"/>
            <a:ext cx="8075240" cy="432048"/>
          </a:xfrm>
        </p:spPr>
        <p:txBody>
          <a:bodyPr/>
          <a:lstStyle/>
          <a:p>
            <a:r>
              <a:rPr lang="de-DE" sz="2000" dirty="0"/>
              <a:t>Restabfallzusammensetzung mit und ohne Biotonne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marL="0" indent="0">
              <a:buNone/>
            </a:pPr>
            <a:endParaRPr lang="de-DE" sz="1400" dirty="0" smtClean="0"/>
          </a:p>
          <a:p>
            <a:pPr marL="457200" lvl="1" indent="0">
              <a:buNone/>
            </a:pPr>
            <a:endParaRPr lang="de-DE" sz="1800" dirty="0" smtClean="0"/>
          </a:p>
          <a:p>
            <a:pPr lvl="1"/>
            <a:r>
              <a:rPr lang="de-DE" sz="1800" dirty="0" smtClean="0"/>
              <a:t>In </a:t>
            </a:r>
            <a:r>
              <a:rPr lang="de-DE" sz="1800" dirty="0"/>
              <a:t>Gemeinden mit </a:t>
            </a:r>
            <a:r>
              <a:rPr lang="de-DE" sz="1800" dirty="0" smtClean="0"/>
              <a:t>Bioabfallabfuhr </a:t>
            </a:r>
            <a:r>
              <a:rPr lang="de-DE" sz="1800" dirty="0"/>
              <a:t>ist die Menge an Bioabfällen im Restabfall rund 6,4 </a:t>
            </a:r>
            <a:r>
              <a:rPr lang="de-DE" sz="1800" dirty="0" err="1"/>
              <a:t>Gew</a:t>
            </a:r>
            <a:r>
              <a:rPr lang="de-DE" sz="1800" dirty="0" smtClean="0"/>
              <a:t>.-%, bzw. 18,7 kg/</a:t>
            </a:r>
            <a:r>
              <a:rPr lang="de-DE" sz="1800" dirty="0" err="1" smtClean="0"/>
              <a:t>E.a</a:t>
            </a:r>
            <a:r>
              <a:rPr lang="de-DE" sz="1800" dirty="0" smtClean="0"/>
              <a:t>, </a:t>
            </a:r>
            <a:r>
              <a:rPr lang="de-DE" sz="1800" dirty="0"/>
              <a:t>niedriger als in Gemeinden ohne Anschluss an die Biotonne</a:t>
            </a:r>
          </a:p>
          <a:p>
            <a:pPr marL="457200" lvl="1" indent="0">
              <a:buNone/>
            </a:pPr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20</a:t>
            </a:fld>
            <a:endParaRPr lang="fr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C8B2FE-1FCB-410F-8882-787A2BA45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33408"/>
            <a:ext cx="8892480" cy="33408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3284984"/>
            <a:ext cx="597460" cy="3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075240" cy="5067264"/>
          </a:xfrm>
        </p:spPr>
        <p:txBody>
          <a:bodyPr/>
          <a:lstStyle/>
          <a:p>
            <a:r>
              <a:rPr lang="de-DE" sz="2200" dirty="0"/>
              <a:t>Einfluss von verursachergerechten Abfalltaxensystemen auf das Aufkommen und die Zusammensetzung des Restabfalls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lvl="1"/>
            <a:r>
              <a:rPr lang="de-DE" sz="1800" dirty="0"/>
              <a:t>In den Gemeinden mit einem gewichtsbezogenen Gebühren-System ist das spezifische Restabfallaufkommen 51,5 </a:t>
            </a:r>
            <a:r>
              <a:rPr lang="de-DE" sz="1800" dirty="0" err="1"/>
              <a:t>Gew</a:t>
            </a:r>
            <a:r>
              <a:rPr lang="de-DE" sz="1800" dirty="0"/>
              <a:t>.-% bzw. 74,3 kg/</a:t>
            </a:r>
            <a:r>
              <a:rPr lang="de-DE" sz="1800" dirty="0" err="1"/>
              <a:t>E.a</a:t>
            </a:r>
            <a:r>
              <a:rPr lang="de-DE" sz="1800" dirty="0"/>
              <a:t> niedriger als in Gemeinden mit einem behälterbezogenen System</a:t>
            </a:r>
          </a:p>
          <a:p>
            <a:pPr lvl="1"/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21</a:t>
            </a:fld>
            <a:endParaRPr lang="fr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9D1C4-DB4D-4B60-8E8B-2672A00E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4" y="1800286"/>
            <a:ext cx="8820472" cy="30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075240" cy="5067264"/>
          </a:xfrm>
        </p:spPr>
        <p:txBody>
          <a:bodyPr/>
          <a:lstStyle/>
          <a:p>
            <a:r>
              <a:rPr lang="de-DE" sz="2200" dirty="0"/>
              <a:t>Einfluss von verursachergerechten Abfalltaxensystemen auf das Aufkommen und die Zusammensetzung des Restabfalls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lvl="1"/>
            <a:r>
              <a:rPr lang="de-DE" sz="1800" dirty="0"/>
              <a:t>In den Gemeinden mit einem gewichtsbezogenen Gebühren-System ist das spezifische Restabfallaufkommen 51,5 </a:t>
            </a:r>
            <a:r>
              <a:rPr lang="de-DE" sz="1800" dirty="0" err="1"/>
              <a:t>Gew</a:t>
            </a:r>
            <a:r>
              <a:rPr lang="de-DE" sz="1800" dirty="0"/>
              <a:t>.-% bzw. 74,3 kg/</a:t>
            </a:r>
            <a:r>
              <a:rPr lang="de-DE" sz="1800" dirty="0" err="1"/>
              <a:t>E.a</a:t>
            </a:r>
            <a:r>
              <a:rPr lang="de-DE" sz="1800" dirty="0"/>
              <a:t> niedriger als in Gemeinden mit einem behälterbezogenen System</a:t>
            </a:r>
          </a:p>
          <a:p>
            <a:pPr lvl="1"/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22</a:t>
            </a:fld>
            <a:endParaRPr lang="fr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9D1C4-DB4D-4B60-8E8B-2672A00E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4" y="1800286"/>
            <a:ext cx="8820472" cy="306887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4265871-0B4E-4AAA-8F3A-89AB9A15D4AD}"/>
              </a:ext>
            </a:extLst>
          </p:cNvPr>
          <p:cNvSpPr/>
          <p:nvPr/>
        </p:nvSpPr>
        <p:spPr>
          <a:xfrm>
            <a:off x="8406172" y="3429000"/>
            <a:ext cx="576064" cy="288032"/>
          </a:xfrm>
          <a:prstGeom prst="ellipse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23816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8075240" cy="1152128"/>
          </a:xfrm>
        </p:spPr>
        <p:txBody>
          <a:bodyPr/>
          <a:lstStyle/>
          <a:p>
            <a:r>
              <a:rPr lang="de-DE" sz="2200" dirty="0"/>
              <a:t>Vermeidungs-/Verwertungspotenzial </a:t>
            </a:r>
          </a:p>
          <a:p>
            <a:pPr lvl="1"/>
            <a:r>
              <a:rPr lang="de-DE" sz="1800" dirty="0"/>
              <a:t>ca. 63,5 </a:t>
            </a:r>
            <a:r>
              <a:rPr lang="de-DE" sz="1800" dirty="0" err="1"/>
              <a:t>Gew</a:t>
            </a:r>
            <a:r>
              <a:rPr lang="de-DE" sz="1800" dirty="0"/>
              <a:t>.-% bei einem syndikatsweiten optimierten Ausbau der Wertstofferfassungssysteme</a:t>
            </a:r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lvl="1"/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23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655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 smtClean="0"/>
              <a:t>Restabfallanalyse</a:t>
            </a:r>
            <a:r>
              <a:rPr lang="lb-LU" dirty="0" smtClean="0"/>
              <a:t> </a:t>
            </a:r>
            <a:r>
              <a:rPr lang="lb-LU" dirty="0"/>
              <a:t>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8075240" cy="3771120"/>
          </a:xfrm>
        </p:spPr>
        <p:txBody>
          <a:bodyPr/>
          <a:lstStyle/>
          <a:p>
            <a:r>
              <a:rPr lang="de-DE" sz="2200" dirty="0" smtClean="0"/>
              <a:t>Restabfallanalyse </a:t>
            </a:r>
            <a:r>
              <a:rPr lang="de-DE" sz="2200" dirty="0"/>
              <a:t>+ </a:t>
            </a:r>
            <a:r>
              <a:rPr lang="de-DE" sz="2200" dirty="0" smtClean="0"/>
              <a:t>Infografik : </a:t>
            </a:r>
            <a:endParaRPr lang="de-DE" sz="2200" dirty="0"/>
          </a:p>
          <a:p>
            <a:r>
              <a:rPr lang="de-DE" sz="2200" dirty="0">
                <a:hlinkClick r:id="rId2"/>
              </a:rPr>
              <a:t>www.emwelt.lu</a:t>
            </a:r>
            <a:r>
              <a:rPr lang="de-DE" sz="2200" dirty="0"/>
              <a:t> &gt; </a:t>
            </a:r>
            <a:r>
              <a:rPr lang="fr-FR" sz="2200" dirty="0" err="1"/>
              <a:t>Offäll</a:t>
            </a:r>
            <a:r>
              <a:rPr lang="fr-FR" sz="2200" dirty="0"/>
              <a:t> a </a:t>
            </a:r>
            <a:r>
              <a:rPr lang="fr-FR" sz="2200" dirty="0" err="1"/>
              <a:t>Ressourcen</a:t>
            </a:r>
            <a:r>
              <a:rPr lang="fr-FR" sz="2200" dirty="0"/>
              <a:t> &gt; Types de déchets &gt; Déchets ménagers, encombrants et assimilés</a:t>
            </a:r>
            <a:endParaRPr lang="de-DE" sz="2200" dirty="0"/>
          </a:p>
          <a:p>
            <a:pPr lvl="1"/>
            <a:r>
              <a:rPr lang="lb-LU" sz="1600" dirty="0">
                <a:hlinkClick r:id="rId3"/>
              </a:rPr>
              <a:t>https://environnement.public.lu/fr/offall-ressourcen/types-de-dechets/Dechets_menagers_encombrants_et_assimiles.html</a:t>
            </a:r>
            <a:r>
              <a:rPr lang="lb-LU" sz="1600" dirty="0"/>
              <a:t> </a:t>
            </a:r>
            <a:endParaRPr lang="de-DE" sz="16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endParaRPr lang="de-DE" sz="2200" dirty="0"/>
          </a:p>
          <a:p>
            <a:pPr lvl="1"/>
            <a:endParaRPr lang="de-DE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24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046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« Null </a:t>
            </a:r>
            <a:r>
              <a:rPr lang="en-US" dirty="0"/>
              <a:t>Offall </a:t>
            </a:r>
            <a:r>
              <a:rPr lang="en-US" dirty="0" err="1" smtClean="0"/>
              <a:t>Strategie</a:t>
            </a:r>
            <a:r>
              <a:rPr lang="en-US" dirty="0" smtClean="0"/>
              <a:t> »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9632" y="1772816"/>
            <a:ext cx="6650923" cy="374441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25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86098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 Null Offall </a:t>
            </a:r>
            <a:r>
              <a:rPr lang="en-US" dirty="0" err="1"/>
              <a:t>Strategie</a:t>
            </a:r>
            <a:r>
              <a:rPr lang="en-US" dirty="0"/>
              <a:t> 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26</a:t>
            </a:fld>
            <a:endParaRPr lang="fr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5770"/>
            <a:ext cx="4392280" cy="2370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225770"/>
            <a:ext cx="4716016" cy="29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6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 Null Offall </a:t>
            </a:r>
            <a:r>
              <a:rPr lang="en-US" dirty="0" err="1"/>
              <a:t>Strategie</a:t>
            </a:r>
            <a:r>
              <a:rPr lang="en-US" dirty="0"/>
              <a:t> »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5A76D-C765-4406-92B4-4EB6523E831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65" y="1556792"/>
            <a:ext cx="6760837" cy="38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3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« Null Offall </a:t>
            </a:r>
            <a:r>
              <a:rPr lang="en-US" dirty="0" err="1"/>
              <a:t>Strategie</a:t>
            </a:r>
            <a:r>
              <a:rPr lang="en-US" dirty="0"/>
              <a:t> »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5A76D-C765-4406-92B4-4EB6523E831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84784"/>
            <a:ext cx="7016865" cy="39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75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8075240" cy="5112544"/>
          </a:xfrm>
        </p:spPr>
        <p:txBody>
          <a:bodyPr/>
          <a:lstStyle/>
          <a:p>
            <a:r>
              <a:rPr lang="de-DE" sz="2200" dirty="0" err="1"/>
              <a:t>Beprobungsherleitung</a:t>
            </a:r>
            <a:endParaRPr lang="de-DE" sz="2200" dirty="0"/>
          </a:p>
          <a:p>
            <a:pPr lvl="1"/>
            <a:r>
              <a:rPr lang="de-DE" sz="1800" dirty="0"/>
              <a:t>Regionale Situation</a:t>
            </a:r>
          </a:p>
          <a:p>
            <a:pPr lvl="1"/>
            <a:r>
              <a:rPr lang="de-DE" sz="1800" dirty="0"/>
              <a:t>Siedlungscharakteristika</a:t>
            </a:r>
          </a:p>
          <a:p>
            <a:pPr lvl="1"/>
            <a:r>
              <a:rPr lang="de-DE" sz="1800" dirty="0"/>
              <a:t>Bevölkerungsdichte [E/km</a:t>
            </a:r>
            <a:r>
              <a:rPr lang="de-DE" sz="1800" baseline="30000" dirty="0"/>
              <a:t>2</a:t>
            </a:r>
            <a:r>
              <a:rPr lang="de-DE" sz="1800" dirty="0"/>
              <a:t>]</a:t>
            </a:r>
          </a:p>
          <a:p>
            <a:pPr lvl="1"/>
            <a:r>
              <a:rPr lang="de-DE" sz="1800" dirty="0"/>
              <a:t>Abfalltaxenbemessung</a:t>
            </a:r>
          </a:p>
          <a:p>
            <a:pPr lvl="1"/>
            <a:r>
              <a:rPr lang="de-DE" sz="1800" dirty="0"/>
              <a:t>Abfallwirtschaftliche Strukturen</a:t>
            </a:r>
          </a:p>
          <a:p>
            <a:pPr lvl="1"/>
            <a:endParaRPr lang="de-DE" sz="1800" dirty="0"/>
          </a:p>
          <a:p>
            <a:pPr marL="1314450" lvl="3" indent="0">
              <a:buNone/>
            </a:pPr>
            <a:r>
              <a:rPr lang="de-DE" sz="1200" dirty="0"/>
              <a:t>	</a:t>
            </a:r>
            <a:r>
              <a:rPr lang="de-DE" sz="1400" dirty="0"/>
              <a:t>102 Gemeinden werden</a:t>
            </a:r>
          </a:p>
          <a:p>
            <a:pPr marL="1314450" lvl="3" indent="0">
              <a:buNone/>
            </a:pPr>
            <a:r>
              <a:rPr lang="de-DE" sz="1400" dirty="0"/>
              <a:t>	16 repräsentativen Gemeinden zugeordnet</a:t>
            </a:r>
          </a:p>
          <a:p>
            <a:pPr marL="457200" lvl="1" indent="0">
              <a:buNone/>
            </a:pPr>
            <a:endParaRPr lang="de-DE" sz="1800" dirty="0" smtClean="0"/>
          </a:p>
          <a:p>
            <a:r>
              <a:rPr lang="de-DE" sz="2200" dirty="0" smtClean="0"/>
              <a:t>2 </a:t>
            </a:r>
            <a:r>
              <a:rPr lang="de-DE" sz="2200" dirty="0"/>
              <a:t>Sortierkampagnen von jeweils 4 Wochen (saisonaler Einfluss)</a:t>
            </a:r>
          </a:p>
          <a:p>
            <a:endParaRPr lang="de-DE" sz="1200" dirty="0"/>
          </a:p>
          <a:p>
            <a:r>
              <a:rPr lang="de-DE" sz="2200" dirty="0"/>
              <a:t>Sortierung</a:t>
            </a:r>
          </a:p>
          <a:p>
            <a:pPr lvl="1"/>
            <a:r>
              <a:rPr lang="de-DE" sz="1800" dirty="0"/>
              <a:t>11 Stoffgruppen</a:t>
            </a:r>
          </a:p>
          <a:p>
            <a:pPr lvl="1"/>
            <a:r>
              <a:rPr lang="de-DE" sz="1800" dirty="0"/>
              <a:t>34 Sortierfraktionen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3</a:t>
            </a:fld>
            <a:endParaRPr lang="fr-CH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C4D031C-A5C4-4504-A727-019F0A98EB8D}"/>
              </a:ext>
            </a:extLst>
          </p:cNvPr>
          <p:cNvSpPr/>
          <p:nvPr/>
        </p:nvSpPr>
        <p:spPr>
          <a:xfrm>
            <a:off x="1403648" y="3537000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812434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Reschtoffallanalyse</a:t>
            </a:r>
            <a:r>
              <a:rPr lang="lb-LU" dirty="0"/>
              <a:t> 2018/2019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4</a:t>
            </a:fld>
            <a:endParaRPr lang="fr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9D45EC-716F-4871-9C90-33EE903A9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5460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1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075240" cy="5067264"/>
          </a:xfrm>
        </p:spPr>
        <p:txBody>
          <a:bodyPr/>
          <a:lstStyle/>
          <a:p>
            <a:r>
              <a:rPr lang="de-DE" sz="2000" dirty="0"/>
              <a:t>Entwicklung des einwohnerbezogenen spezifischen Restabfallaufkommens in den Syndikaten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5</a:t>
            </a:fld>
            <a:endParaRPr lang="fr-CH" dirty="0"/>
          </a:p>
        </p:txBody>
      </p:sp>
      <p:pic>
        <p:nvPicPr>
          <p:cNvPr id="8" name="Bild 5">
            <a:extLst>
              <a:ext uri="{FF2B5EF4-FFF2-40B4-BE49-F238E27FC236}">
                <a16:creationId xmlns:a16="http://schemas.microsoft.com/office/drawing/2014/main" id="{5D2BFC6B-D4E2-4035-B0BA-B5498E205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5"/>
          <a:stretch/>
        </p:blipFill>
        <p:spPr>
          <a:xfrm>
            <a:off x="413792" y="1556792"/>
            <a:ext cx="831641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7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6</a:t>
            </a:fld>
            <a:endParaRPr lang="fr-C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08644-A6D9-4A5E-B6AD-57FDBF920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71" y="980727"/>
            <a:ext cx="3600000" cy="2709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CEED75-9EC4-4739-8851-95F23FC3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036" y="980727"/>
            <a:ext cx="3623185" cy="27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B9A92-B3E9-431C-961D-31CED7E5D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71" y="3861298"/>
            <a:ext cx="3595824" cy="27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049699-4E4E-41B1-A654-BB1AE8BF5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036" y="3861048"/>
            <a:ext cx="35895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76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8075240" cy="362263"/>
          </a:xfrm>
        </p:spPr>
        <p:txBody>
          <a:bodyPr/>
          <a:lstStyle/>
          <a:p>
            <a:r>
              <a:rPr lang="de-DE" sz="2000" dirty="0"/>
              <a:t>Repräsentative Restabfallzusammensetzung 2018/2019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7</a:t>
            </a:fld>
            <a:endParaRPr lang="fr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E50A8-51AF-4B15-B3A5-4F7FEFD08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00" y="1198975"/>
            <a:ext cx="7050001" cy="565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5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8075240" cy="4995256"/>
          </a:xfrm>
        </p:spPr>
        <p:txBody>
          <a:bodyPr/>
          <a:lstStyle/>
          <a:p>
            <a:r>
              <a:rPr lang="de-DE" sz="2000" dirty="0"/>
              <a:t>Repräsentative Restabfallzusammensetzung 2018/2019 in kg pro Einwohner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8</a:t>
            </a:fld>
            <a:endParaRPr lang="fr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5E32F-A1A1-4174-96A9-6CFF1D7D4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8" y="1625649"/>
            <a:ext cx="7668344" cy="497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80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dirty="0" err="1"/>
              <a:t>Restabfallanalyse</a:t>
            </a:r>
            <a:r>
              <a:rPr lang="lb-LU" dirty="0"/>
              <a:t> 2018/2019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8075240" cy="5139272"/>
          </a:xfrm>
        </p:spPr>
        <p:txBody>
          <a:bodyPr/>
          <a:lstStyle/>
          <a:p>
            <a:r>
              <a:rPr lang="de-DE" sz="2000" dirty="0"/>
              <a:t>Gegenüberstellung der Restabfallzusammensetzung 2013 und 2018 nach Stoffgruppen in kg pro Einwohner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9</a:t>
            </a:fld>
            <a:endParaRPr lang="fr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16D25-048B-48DC-A89F-098DD8B17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3" y="1692530"/>
            <a:ext cx="8838013" cy="5040375"/>
          </a:xfrm>
          <a:prstGeom prst="rect">
            <a:avLst/>
          </a:prstGeom>
        </p:spPr>
      </p:pic>
      <p:sp>
        <p:nvSpPr>
          <p:cNvPr id="10" name="Arrow: Bent-Up 9">
            <a:extLst>
              <a:ext uri="{FF2B5EF4-FFF2-40B4-BE49-F238E27FC236}">
                <a16:creationId xmlns:a16="http://schemas.microsoft.com/office/drawing/2014/main" id="{C98F0607-4BD1-4741-83FA-E2DA4E78D226}"/>
              </a:ext>
            </a:extLst>
          </p:cNvPr>
          <p:cNvSpPr/>
          <p:nvPr/>
        </p:nvSpPr>
        <p:spPr>
          <a:xfrm>
            <a:off x="3275856" y="3789040"/>
            <a:ext cx="216024" cy="288032"/>
          </a:xfrm>
          <a:prstGeom prst="bentUp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AE382446-3F90-4A02-ABB3-AFB54E37D2FF}"/>
              </a:ext>
            </a:extLst>
          </p:cNvPr>
          <p:cNvSpPr/>
          <p:nvPr/>
        </p:nvSpPr>
        <p:spPr>
          <a:xfrm rot="10800000" flipH="1">
            <a:off x="1043608" y="1844824"/>
            <a:ext cx="221941" cy="288032"/>
          </a:xfrm>
          <a:prstGeom prst="bent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13" name="Arrow: Bent-Up 12">
            <a:extLst>
              <a:ext uri="{FF2B5EF4-FFF2-40B4-BE49-F238E27FC236}">
                <a16:creationId xmlns:a16="http://schemas.microsoft.com/office/drawing/2014/main" id="{CF639C6C-864A-447F-B701-C882F08041BB}"/>
              </a:ext>
            </a:extLst>
          </p:cNvPr>
          <p:cNvSpPr/>
          <p:nvPr/>
        </p:nvSpPr>
        <p:spPr>
          <a:xfrm rot="10800000" flipH="1">
            <a:off x="1835696" y="2852936"/>
            <a:ext cx="221941" cy="288032"/>
          </a:xfrm>
          <a:prstGeom prst="bent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EA836ED5-ED00-4BF8-A9BE-305FAAC273D1}"/>
              </a:ext>
            </a:extLst>
          </p:cNvPr>
          <p:cNvSpPr/>
          <p:nvPr/>
        </p:nvSpPr>
        <p:spPr>
          <a:xfrm rot="10800000" flipH="1">
            <a:off x="2555776" y="3039069"/>
            <a:ext cx="221941" cy="288032"/>
          </a:xfrm>
          <a:prstGeom prst="bent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5DC0A7-D7DF-481B-A7F5-1F045CF279DD}"/>
              </a:ext>
            </a:extLst>
          </p:cNvPr>
          <p:cNvSpPr txBox="1"/>
          <p:nvPr/>
        </p:nvSpPr>
        <p:spPr>
          <a:xfrm>
            <a:off x="797496" y="1507864"/>
            <a:ext cx="71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n-lt"/>
              </a:rPr>
              <a:t>- 6,7</a:t>
            </a:r>
            <a:endParaRPr lang="lb-LU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32D6C-F918-442B-820F-58A47E90C38B}"/>
              </a:ext>
            </a:extLst>
          </p:cNvPr>
          <p:cNvSpPr txBox="1"/>
          <p:nvPr/>
        </p:nvSpPr>
        <p:spPr>
          <a:xfrm>
            <a:off x="1589584" y="2483604"/>
            <a:ext cx="71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n-lt"/>
              </a:rPr>
              <a:t>- 8,5</a:t>
            </a:r>
            <a:endParaRPr lang="lb-LU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F8FBAA-AB03-4C97-A5E9-FECE7846FE60}"/>
              </a:ext>
            </a:extLst>
          </p:cNvPr>
          <p:cNvSpPr txBox="1"/>
          <p:nvPr/>
        </p:nvSpPr>
        <p:spPr>
          <a:xfrm>
            <a:off x="2309664" y="2669737"/>
            <a:ext cx="71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n-lt"/>
              </a:rPr>
              <a:t>- 7,3</a:t>
            </a:r>
            <a:endParaRPr lang="lb-LU" b="1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A5E908-7931-42C5-95B5-2260FA6BCB2E}"/>
              </a:ext>
            </a:extLst>
          </p:cNvPr>
          <p:cNvSpPr txBox="1"/>
          <p:nvPr/>
        </p:nvSpPr>
        <p:spPr>
          <a:xfrm>
            <a:off x="3023827" y="3416124"/>
            <a:ext cx="71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+mn-lt"/>
              </a:rPr>
              <a:t>+ 1,9</a:t>
            </a:r>
            <a:endParaRPr lang="lb-LU" b="1" dirty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1761845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Gouvernement luxembourgeois">
      <a:dk1>
        <a:srgbClr val="FF0000"/>
      </a:dk1>
      <a:lt1>
        <a:srgbClr val="FFFFFF"/>
      </a:lt1>
      <a:dk2>
        <a:srgbClr val="808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uvernement luxembourgeo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Microsoft Office PowerPoint</Application>
  <PresentationFormat>On-screen Show (4:3)</PresentationFormat>
  <Paragraphs>238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Modèle par défaut</vt:lpstr>
      <vt:lpstr>RESTABFALLANALYSE 2018/2019</vt:lpstr>
      <vt:lpstr>Restabfallanalyse 2018/2019</vt:lpstr>
      <vt:lpstr>Restabfallanalyse 2018/2019</vt:lpstr>
      <vt:lpstr>Reschtoffallanalyse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Restabfallanalyse 2018/2019</vt:lpstr>
      <vt:lpstr>« Null Offall Strategie »</vt:lpstr>
      <vt:lpstr>« Null Offall Strategie »</vt:lpstr>
      <vt:lpstr>« Null Offall Strategie »</vt:lpstr>
      <vt:lpstr>« Null Offall Strategie »</vt:lpstr>
    </vt:vector>
  </TitlesOfParts>
  <Company>CIE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Administrator</dc:creator>
  <cp:lastModifiedBy>Monica Duarte</cp:lastModifiedBy>
  <cp:revision>115</cp:revision>
  <cp:lastPrinted>2020-03-10T08:18:37Z</cp:lastPrinted>
  <dcterms:created xsi:type="dcterms:W3CDTF">2014-02-06T11:46:14Z</dcterms:created>
  <dcterms:modified xsi:type="dcterms:W3CDTF">2020-03-10T08:21:29Z</dcterms:modified>
</cp:coreProperties>
</file>