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0" r:id="rId2"/>
  </p:sldMasterIdLst>
  <p:notesMasterIdLst>
    <p:notesMasterId r:id="rId59"/>
  </p:notesMasterIdLst>
  <p:handoutMasterIdLst>
    <p:handoutMasterId r:id="rId60"/>
  </p:handoutMasterIdLst>
  <p:sldIdLst>
    <p:sldId id="256" r:id="rId3"/>
    <p:sldId id="292" r:id="rId4"/>
    <p:sldId id="276" r:id="rId5"/>
    <p:sldId id="277" r:id="rId6"/>
    <p:sldId id="295" r:id="rId7"/>
    <p:sldId id="283" r:id="rId8"/>
    <p:sldId id="279" r:id="rId9"/>
    <p:sldId id="257" r:id="rId10"/>
    <p:sldId id="263" r:id="rId11"/>
    <p:sldId id="262" r:id="rId12"/>
    <p:sldId id="336" r:id="rId13"/>
    <p:sldId id="265" r:id="rId14"/>
    <p:sldId id="266" r:id="rId15"/>
    <p:sldId id="259" r:id="rId16"/>
    <p:sldId id="267" r:id="rId17"/>
    <p:sldId id="260" r:id="rId18"/>
    <p:sldId id="328" r:id="rId19"/>
    <p:sldId id="329" r:id="rId20"/>
    <p:sldId id="315" r:id="rId21"/>
    <p:sldId id="320" r:id="rId22"/>
    <p:sldId id="330" r:id="rId23"/>
    <p:sldId id="304" r:id="rId24"/>
    <p:sldId id="305" r:id="rId25"/>
    <p:sldId id="306" r:id="rId26"/>
    <p:sldId id="312" r:id="rId27"/>
    <p:sldId id="309" r:id="rId28"/>
    <p:sldId id="356" r:id="rId29"/>
    <p:sldId id="331" r:id="rId30"/>
    <p:sldId id="310" r:id="rId31"/>
    <p:sldId id="314" r:id="rId32"/>
    <p:sldId id="316" r:id="rId33"/>
    <p:sldId id="332" r:id="rId34"/>
    <p:sldId id="339" r:id="rId35"/>
    <p:sldId id="358" r:id="rId36"/>
    <p:sldId id="359" r:id="rId37"/>
    <p:sldId id="357" r:id="rId38"/>
    <p:sldId id="323" r:id="rId39"/>
    <p:sldId id="324" r:id="rId40"/>
    <p:sldId id="326" r:id="rId41"/>
    <p:sldId id="340" r:id="rId42"/>
    <p:sldId id="341" r:id="rId43"/>
    <p:sldId id="342" r:id="rId44"/>
    <p:sldId id="343" r:id="rId45"/>
    <p:sldId id="344" r:id="rId46"/>
    <p:sldId id="345" r:id="rId47"/>
    <p:sldId id="346" r:id="rId48"/>
    <p:sldId id="347" r:id="rId49"/>
    <p:sldId id="348" r:id="rId50"/>
    <p:sldId id="349" r:id="rId51"/>
    <p:sldId id="350" r:id="rId52"/>
    <p:sldId id="355" r:id="rId53"/>
    <p:sldId id="351" r:id="rId54"/>
    <p:sldId id="352" r:id="rId55"/>
    <p:sldId id="353" r:id="rId56"/>
    <p:sldId id="354" r:id="rId57"/>
    <p:sldId id="258" r:id="rId58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113" d="100"/>
          <a:sy n="113" d="100"/>
        </p:scale>
        <p:origin x="-180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83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B4C6545-DE21-4D42-90B9-358D2B5C9BD3}" type="datetimeFigureOut">
              <a:rPr lang="fr-CH"/>
              <a:pPr>
                <a:defRPr/>
              </a:pPr>
              <a:t>20.11.2018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009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836" y="9428009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49AFCFC-08F2-4D3F-8046-0DCA77F23EF8}" type="slidenum">
              <a:rPr lang="fr-CH"/>
              <a:pPr>
                <a:defRPr/>
              </a:pPr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523024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836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009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836" y="9428009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94CAA6F3-82AA-47A8-BA7A-1E0FF599BA86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2750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7950" y="115888"/>
            <a:ext cx="89281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 l="6218" t="2818"/>
          <a:stretch>
            <a:fillRect/>
          </a:stretch>
        </p:blipFill>
        <p:spPr bwMode="auto">
          <a:xfrm>
            <a:off x="323850" y="692150"/>
            <a:ext cx="4046538" cy="494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499992" y="89198"/>
            <a:ext cx="4536504" cy="2187674"/>
          </a:xfrm>
        </p:spPr>
        <p:txBody>
          <a:bodyPr anchor="b"/>
          <a:lstStyle>
            <a:lvl1pPr>
              <a:defRPr sz="3000" baseline="0"/>
            </a:lvl1pPr>
          </a:lstStyle>
          <a:p>
            <a:r>
              <a:rPr lang="fr-FR" dirty="0" smtClean="0"/>
              <a:t>Cliquez pour insérer le titre de la présentation</a:t>
            </a:r>
            <a:endParaRPr lang="fr-CH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499992" y="2276872"/>
            <a:ext cx="4536504" cy="1512168"/>
          </a:xfrm>
        </p:spPr>
        <p:txBody>
          <a:bodyPr/>
          <a:lstStyle>
            <a:lvl1pPr marL="0" indent="0" algn="l">
              <a:buNone/>
              <a:defRPr sz="2400" baseline="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CH" dirty="0"/>
          </a:p>
        </p:txBody>
      </p:sp>
      <p:sp>
        <p:nvSpPr>
          <p:cNvPr id="8" name="Espace réservé du contenu 2"/>
          <p:cNvSpPr>
            <a:spLocks noGrp="1"/>
          </p:cNvSpPr>
          <p:nvPr>
            <p:ph sz="half" idx="13" hasCustomPrompt="1"/>
          </p:nvPr>
        </p:nvSpPr>
        <p:spPr>
          <a:xfrm>
            <a:off x="4499992" y="4293096"/>
            <a:ext cx="4392488" cy="2448272"/>
          </a:xfrm>
        </p:spPr>
        <p:txBody>
          <a:bodyPr/>
          <a:lstStyle>
            <a:lvl1pPr>
              <a:buNone/>
              <a:defRPr sz="2800" baseline="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dirty="0" smtClean="0"/>
              <a:t>Cliquez pour insérer votre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4"/>
          </p:nvPr>
        </p:nvSpPr>
        <p:spPr>
          <a:xfrm>
            <a:off x="4500563" y="3789363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ftr" sz="quarter" idx="15"/>
          </p:nvPr>
        </p:nvSpPr>
        <p:spPr>
          <a:xfrm>
            <a:off x="827088" y="616585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93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034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4952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6685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1250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086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0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2507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6195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92688" cy="50405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60000"/>
            <a:ext cx="8229600" cy="4929411"/>
          </a:xfrm>
        </p:spPr>
        <p:txBody>
          <a:bodyPr/>
          <a:lstStyle>
            <a:lvl1pPr>
              <a:buSzPct val="80000"/>
              <a:defRPr/>
            </a:lvl1pPr>
            <a:lvl2pPr>
              <a:buSzPct val="100000"/>
              <a:defRPr/>
            </a:lvl2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fr-CH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ECBDD-09DA-41BC-9D7A-6611C8196847}" type="datetimeFigureOut">
              <a:rPr lang="fr-FR">
                <a:solidFill>
                  <a:prstClr val="black">
                    <a:tint val="75000"/>
                  </a:prstClr>
                </a:solidFill>
              </a:rPr>
              <a:pPr/>
              <a:t>20/11/2018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97FB9A-BE42-4FAC-848C-F1C51FCFE023}" type="slidenum">
              <a:rPr lang="fr-FR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99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996952"/>
            <a:ext cx="7772400" cy="2772023"/>
          </a:xfrm>
        </p:spPr>
        <p:txBody>
          <a:bodyPr anchor="t"/>
          <a:lstStyle>
            <a:lvl1pPr algn="l">
              <a:defRPr sz="3000" b="0" cap="none" baseline="0"/>
            </a:lvl1pPr>
          </a:lstStyle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1A5853-74E8-4477-9BDE-179E73DE4D1F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0000"/>
            <a:ext cx="4038600" cy="486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7288"/>
            <a:ext cx="647700" cy="504825"/>
          </a:xfr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lang="fr-CH" sz="1400" kern="1200" smtClean="0">
                <a:solidFill>
                  <a:schemeClr val="bg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 algn="r">
              <a:defRPr/>
            </a:pPr>
            <a:fld id="{6D50F976-ED03-4AFA-8DEC-1D2A8443733C}" type="slidenum">
              <a:rPr lang="fr-CH" smtClean="0"/>
              <a:pPr algn="r">
                <a:defRPr/>
              </a:pPr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5888"/>
            <a:ext cx="6120680" cy="504825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FC4F-9A2D-429A-B9A9-3BB7FEBE0BFA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05A76D-C765-4406-92B4-4EB6523E831A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B2DC5-527A-43BE-8519-F2D492EEFA6F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6120680" cy="504056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1052736"/>
            <a:ext cx="5111750" cy="50734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052736"/>
            <a:ext cx="3008313" cy="507342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21AA4-CC86-4390-A2EB-97155ED80552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53950"/>
            <a:ext cx="6192688" cy="566738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fr-FR" smtClean="0"/>
              <a:t>Modifiez le style du titre</a:t>
            </a:r>
            <a:endParaRPr lang="fr-CH" dirty="0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1042392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027988" y="6238875"/>
            <a:ext cx="647700" cy="5032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D1C0C-5C3B-412A-8A2E-0A1766C03E50}" type="slidenum">
              <a:rPr/>
              <a:pPr>
                <a:defRPr/>
              </a:pPr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115888"/>
            <a:ext cx="6192838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60475"/>
            <a:ext cx="822960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 smtClean="0"/>
              <a:t>Cliquez</a:t>
            </a:r>
            <a:r>
              <a:rPr lang="en-US" dirty="0" smtClean="0"/>
              <a:t> pour modifier les styles du </a:t>
            </a:r>
            <a:r>
              <a:rPr lang="en-US" dirty="0" err="1" smtClean="0"/>
              <a:t>texte</a:t>
            </a:r>
            <a:r>
              <a:rPr lang="en-US" dirty="0" smtClean="0"/>
              <a:t> du masque</a:t>
            </a:r>
          </a:p>
          <a:p>
            <a:pPr lvl="1"/>
            <a:r>
              <a:rPr lang="en-US" dirty="0" err="1" smtClean="0"/>
              <a:t>Deuxième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2"/>
            <a:r>
              <a:rPr lang="en-US" dirty="0" err="1" smtClean="0"/>
              <a:t>Troisième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3"/>
            <a:r>
              <a:rPr lang="en-US" dirty="0" err="1" smtClean="0"/>
              <a:t>Quatrième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  <a:p>
            <a:pPr lvl="4"/>
            <a:r>
              <a:rPr lang="en-US" dirty="0" err="1" smtClean="0"/>
              <a:t>Cinquième</a:t>
            </a:r>
            <a:r>
              <a:rPr lang="en-US" dirty="0" smtClean="0"/>
              <a:t> </a:t>
            </a:r>
            <a:r>
              <a:rPr lang="en-US" dirty="0" err="1" smtClean="0"/>
              <a:t>niveau</a:t>
            </a:r>
            <a:endParaRPr lang="en-US" dirty="0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27988" y="6238875"/>
            <a:ext cx="6480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rtl="0" fontAlgn="base">
              <a:spcBef>
                <a:spcPct val="0"/>
              </a:spcBef>
              <a:spcAft>
                <a:spcPct val="0"/>
              </a:spcAft>
              <a:defRPr lang="en-US" sz="1400" kern="1200">
                <a:solidFill>
                  <a:schemeClr val="tx2"/>
                </a:solidFill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9BAA5FE0-F9D2-408F-983E-B87BCD5EA5C6}" type="slidenum">
              <a:rPr lang="fr-CH" smtClean="0"/>
              <a:pPr>
                <a:defRPr/>
              </a:pPr>
              <a:t>‹N°›</a:t>
            </a:fld>
            <a:endParaRPr lang="fr-CH"/>
          </a:p>
        </p:txBody>
      </p:sp>
      <p:pic>
        <p:nvPicPr>
          <p:cNvPr id="1031" name="Picture 5" descr="GOUV_MAEE_Direction de la coopération au développement et de l’action humanitaire 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284163"/>
            <a:ext cx="2484437" cy="62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323850" y="620713"/>
            <a:ext cx="6119813" cy="0"/>
          </a:xfrm>
          <a:prstGeom prst="line">
            <a:avLst/>
          </a:prstGeom>
          <a:noFill/>
          <a:ln w="19050">
            <a:solidFill>
              <a:srgbClr val="E40520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CH">
              <a:latin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itchFamily="2" charset="2"/>
        <a:buChar char="Ø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‒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alibri" pitchFamily="34" charset="0"/>
        <a:buChar char="»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CBECBDD-09DA-41BC-9D7A-6611C8196847}" type="datetimeFigureOut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20/11/2018</a:t>
            </a:fld>
            <a:endParaRPr lang="fr-FR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B97FB9A-BE42-4FAC-848C-F1C51FCFE023}" type="slidenum">
              <a:rPr lang="fr-F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‹N°›</a:t>
            </a:fld>
            <a:endParaRPr lang="fr-FR" smtClean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612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&#233;copoints.lu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mailto:ecopoints@anf.etat.lu" TargetMode="External"/><Relationship Id="rId2" Type="http://schemas.openxmlformats.org/officeDocument/2006/relationships/hyperlink" Target="http://www.luxtrust.lu/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ecopoints.lu/#/" TargetMode="Externa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95936" y="89198"/>
            <a:ext cx="5040560" cy="2187674"/>
          </a:xfrm>
        </p:spPr>
        <p:txBody>
          <a:bodyPr/>
          <a:lstStyle/>
          <a:p>
            <a:r>
              <a:rPr lang="fr-LU" sz="2800" dirty="0" smtClean="0"/>
              <a:t>Présentation application « </a:t>
            </a:r>
            <a:r>
              <a:rPr lang="fr-LU" sz="2800" dirty="0" err="1" smtClean="0"/>
              <a:t>Ecopoints</a:t>
            </a:r>
            <a:r>
              <a:rPr lang="fr-LU" sz="2800" dirty="0" smtClean="0"/>
              <a:t> »</a:t>
            </a:r>
            <a:endParaRPr lang="fr-LU" sz="28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067944" y="2276872"/>
            <a:ext cx="4968552" cy="1512168"/>
          </a:xfrm>
        </p:spPr>
        <p:txBody>
          <a:bodyPr/>
          <a:lstStyle/>
          <a:p>
            <a:r>
              <a:rPr lang="fr-LU" dirty="0" smtClean="0"/>
              <a:t>ANF</a:t>
            </a:r>
          </a:p>
          <a:p>
            <a:r>
              <a:rPr lang="fr-LU" dirty="0" smtClean="0"/>
              <a:t>20. </a:t>
            </a:r>
            <a:r>
              <a:rPr lang="fr-LU" dirty="0" err="1" smtClean="0"/>
              <a:t>November</a:t>
            </a:r>
            <a:r>
              <a:rPr lang="fr-LU" dirty="0" smtClean="0"/>
              <a:t> 2018</a:t>
            </a:r>
          </a:p>
          <a:p>
            <a:endParaRPr lang="fr-LU" dirty="0" smtClean="0"/>
          </a:p>
          <a:p>
            <a:r>
              <a:rPr lang="fr-LU" sz="1800" i="1" dirty="0" smtClean="0"/>
              <a:t>Frank Wolff &amp; Marc Schmit</a:t>
            </a:r>
            <a:endParaRPr lang="fr-LU" sz="1800" i="1" dirty="0"/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698" y="4500463"/>
            <a:ext cx="4288774" cy="1426581"/>
          </a:xfrm>
        </p:spPr>
      </p:pic>
    </p:spTree>
    <p:extLst>
      <p:ext uri="{BB962C8B-B14F-4D97-AF65-F5344CB8AC3E}">
        <p14:creationId xmlns:p14="http://schemas.microsoft.com/office/powerpoint/2010/main" val="2281349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Bilanz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err="1" smtClean="0"/>
              <a:t>Probleme</a:t>
            </a:r>
            <a:r>
              <a:rPr lang="fr-LU" sz="2800" dirty="0" smtClean="0"/>
              <a:t> </a:t>
            </a:r>
            <a:r>
              <a:rPr lang="fr-LU" sz="2800" dirty="0" err="1" smtClean="0"/>
              <a:t>bei</a:t>
            </a:r>
            <a:r>
              <a:rPr lang="fr-LU" sz="2800" dirty="0" smtClean="0"/>
              <a:t> </a:t>
            </a:r>
            <a:r>
              <a:rPr lang="fr-LU" sz="2800" dirty="0" err="1" smtClean="0"/>
              <a:t>Verfügbarkeit</a:t>
            </a:r>
            <a:r>
              <a:rPr lang="fr-LU" sz="2800" dirty="0" smtClean="0"/>
              <a:t> der </a:t>
            </a:r>
            <a:r>
              <a:rPr lang="fr-LU" sz="2800" dirty="0" err="1" smtClean="0"/>
              <a:t>Flächen</a:t>
            </a:r>
            <a:endParaRPr lang="fr-LU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err="1"/>
              <a:t>Fehlen</a:t>
            </a:r>
            <a:r>
              <a:rPr lang="fr-LU" sz="2800" dirty="0"/>
              <a:t> </a:t>
            </a:r>
            <a:r>
              <a:rPr lang="fr-LU" sz="2800" dirty="0" err="1"/>
              <a:t>eines</a:t>
            </a:r>
            <a:r>
              <a:rPr lang="fr-LU" sz="2800" dirty="0"/>
              <a:t> </a:t>
            </a:r>
            <a:r>
              <a:rPr lang="fr-LU" sz="2800" dirty="0" err="1"/>
              <a:t>Registers</a:t>
            </a:r>
            <a:r>
              <a:rPr lang="fr-LU" sz="2800" dirty="0"/>
              <a:t> </a:t>
            </a:r>
            <a:r>
              <a:rPr lang="fr-LU" sz="2800" dirty="0" smtClean="0"/>
              <a:t>– </a:t>
            </a:r>
            <a:r>
              <a:rPr lang="fr-LU" sz="2800" dirty="0" err="1" smtClean="0"/>
              <a:t>keine</a:t>
            </a:r>
            <a:r>
              <a:rPr lang="fr-LU" sz="2800" dirty="0" smtClean="0"/>
              <a:t> </a:t>
            </a:r>
            <a:r>
              <a:rPr lang="fr-LU" sz="2800" dirty="0" err="1" smtClean="0"/>
              <a:t>allgemeine</a:t>
            </a:r>
            <a:r>
              <a:rPr lang="fr-LU" sz="2800" dirty="0" smtClean="0"/>
              <a:t> </a:t>
            </a:r>
            <a:r>
              <a:rPr lang="fr-LU" sz="2800" dirty="0" err="1" smtClean="0"/>
              <a:t>Übersicht</a:t>
            </a:r>
            <a:r>
              <a:rPr lang="fr-LU" sz="2800" dirty="0" smtClean="0"/>
              <a:t>, Monitoring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err="1"/>
              <a:t>Langzeitbetreuung</a:t>
            </a:r>
            <a:r>
              <a:rPr lang="fr-LU" sz="2800" dirty="0"/>
              <a:t> der </a:t>
            </a:r>
            <a:r>
              <a:rPr lang="fr-LU" sz="2800" dirty="0" err="1"/>
              <a:t>Projekte</a:t>
            </a:r>
            <a:r>
              <a:rPr lang="fr-LU" sz="2800" dirty="0"/>
              <a:t> </a:t>
            </a:r>
            <a:r>
              <a:rPr lang="fr-LU" sz="2800" dirty="0" err="1"/>
              <a:t>nicht</a:t>
            </a:r>
            <a:r>
              <a:rPr lang="fr-LU" sz="2800" dirty="0"/>
              <a:t> </a:t>
            </a:r>
            <a:r>
              <a:rPr lang="fr-LU" sz="2800" dirty="0" err="1"/>
              <a:t>garantiert</a:t>
            </a:r>
            <a:endParaRPr lang="fr-LU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smtClean="0"/>
              <a:t>Patchwork </a:t>
            </a:r>
            <a:r>
              <a:rPr lang="fr-LU" sz="2800" dirty="0" err="1" smtClean="0"/>
              <a:t>kleiner</a:t>
            </a:r>
            <a:r>
              <a:rPr lang="fr-LU" sz="2800" dirty="0" smtClean="0"/>
              <a:t> </a:t>
            </a:r>
            <a:r>
              <a:rPr lang="fr-LU" sz="2800" dirty="0" err="1" smtClean="0"/>
              <a:t>Massnahmen</a:t>
            </a:r>
            <a:r>
              <a:rPr lang="fr-LU" sz="2800" dirty="0" smtClean="0"/>
              <a:t> </a:t>
            </a:r>
            <a:r>
              <a:rPr lang="fr-LU" sz="2800" dirty="0" err="1" smtClean="0"/>
              <a:t>ohne</a:t>
            </a:r>
            <a:r>
              <a:rPr lang="fr-LU" sz="2800" dirty="0" smtClean="0"/>
              <a:t> </a:t>
            </a:r>
            <a:r>
              <a:rPr lang="fr-LU" sz="2800" dirty="0" err="1" smtClean="0"/>
              <a:t>inhaltliche</a:t>
            </a:r>
            <a:r>
              <a:rPr lang="fr-LU" sz="2800" dirty="0" smtClean="0"/>
              <a:t> </a:t>
            </a:r>
            <a:r>
              <a:rPr lang="fr-LU" sz="2800" dirty="0" err="1" smtClean="0"/>
              <a:t>oder</a:t>
            </a:r>
            <a:r>
              <a:rPr lang="fr-LU" sz="2800" dirty="0" smtClean="0"/>
              <a:t> </a:t>
            </a:r>
            <a:r>
              <a:rPr lang="fr-LU" sz="2800" dirty="0" err="1" smtClean="0"/>
              <a:t>funktionale</a:t>
            </a:r>
            <a:r>
              <a:rPr lang="fr-LU" sz="2800" dirty="0" smtClean="0"/>
              <a:t> </a:t>
            </a:r>
            <a:r>
              <a:rPr lang="fr-LU" sz="2800" dirty="0" err="1" smtClean="0"/>
              <a:t>Zusammenhänge</a:t>
            </a:r>
            <a:endParaRPr lang="fr-LU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err="1" smtClean="0"/>
              <a:t>Keine</a:t>
            </a:r>
            <a:r>
              <a:rPr lang="fr-LU" sz="2800" dirty="0" smtClean="0"/>
              <a:t> </a:t>
            </a:r>
            <a:r>
              <a:rPr lang="fr-LU" sz="2800" dirty="0" err="1" smtClean="0"/>
              <a:t>Abstimmung</a:t>
            </a:r>
            <a:r>
              <a:rPr lang="fr-LU" sz="2800" dirty="0" smtClean="0"/>
              <a:t> mit </a:t>
            </a:r>
            <a:r>
              <a:rPr lang="fr-LU" sz="2800" dirty="0" err="1" smtClean="0"/>
              <a:t>nationalen</a:t>
            </a:r>
            <a:r>
              <a:rPr lang="fr-LU" sz="2800" dirty="0" smtClean="0"/>
              <a:t> </a:t>
            </a:r>
            <a:r>
              <a:rPr lang="fr-LU" sz="2800" dirty="0" err="1" smtClean="0"/>
              <a:t>Naturschutzzielen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459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/>
              <a:t>Novelierung</a:t>
            </a:r>
            <a:r>
              <a:rPr lang="fr-LU" dirty="0"/>
              <a:t> des </a:t>
            </a:r>
            <a:r>
              <a:rPr lang="fr-LU" dirty="0" err="1"/>
              <a:t>Naturschutzgesetzes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000" dirty="0" smtClean="0"/>
              <a:t>Loi du 18 juillet 2018 concernant le protection de la nature et des ressources naturelles.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000" dirty="0" smtClean="0"/>
              <a:t>RGD du 1</a:t>
            </a:r>
            <a:r>
              <a:rPr lang="fr-LU" sz="2000" baseline="30000" dirty="0" smtClean="0"/>
              <a:t>er</a:t>
            </a:r>
            <a:r>
              <a:rPr lang="fr-LU" sz="2000" dirty="0" smtClean="0"/>
              <a:t> août 2018 établissant les biotopes protégés, les habitats d’intérêt communautaire et les habitats des espèces d’intérêt communautaire pour lesquelles l’état de conservation a été évalué non favorable, et précisant les mesures de réduction, de destruction ou de détérioration y relatives.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000" dirty="0" smtClean="0"/>
              <a:t>RGD du 1</a:t>
            </a:r>
            <a:r>
              <a:rPr lang="fr-LU" sz="2000" baseline="30000" dirty="0" smtClean="0"/>
              <a:t>er</a:t>
            </a:r>
            <a:r>
              <a:rPr lang="fr-LU" sz="2000" dirty="0" smtClean="0"/>
              <a:t> août 2018 établissant l’état de conservation des habitats d’intérêt communautaire et des espèces d’intérêt communautaire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000" dirty="0" smtClean="0"/>
              <a:t>RGD du 1</a:t>
            </a:r>
            <a:r>
              <a:rPr lang="fr-LU" sz="2000" baseline="30000" dirty="0" smtClean="0"/>
              <a:t>er</a:t>
            </a:r>
            <a:r>
              <a:rPr lang="fr-LU" sz="2000" dirty="0" smtClean="0"/>
              <a:t> août instituant un système numérique d’évaluation et de compensation en éco-points.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000" dirty="0"/>
              <a:t>Règlement grand-ducal du 1er août 2018 déterminant la valeur monétaire des éco-points.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32471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/>
              <a:t>Novelierung</a:t>
            </a:r>
            <a:r>
              <a:rPr lang="fr-LU" dirty="0"/>
              <a:t> des </a:t>
            </a:r>
            <a:r>
              <a:rPr lang="fr-LU" dirty="0" err="1"/>
              <a:t>Naturschutzgesetzes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400" b="1" dirty="0" err="1" smtClean="0"/>
              <a:t>Impakte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vermeiden</a:t>
            </a:r>
            <a:r>
              <a:rPr lang="fr-FR" sz="2400" b="1" dirty="0" smtClean="0"/>
              <a:t>, </a:t>
            </a:r>
            <a:r>
              <a:rPr lang="fr-FR" sz="2400" b="1" dirty="0" err="1" smtClean="0"/>
              <a:t>minimieren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und</a:t>
            </a:r>
            <a:r>
              <a:rPr lang="fr-FR" sz="2400" b="1" dirty="0" smtClean="0"/>
              <a:t> </a:t>
            </a:r>
            <a:r>
              <a:rPr lang="fr-FR" sz="2400" b="1" dirty="0" err="1" smtClean="0"/>
              <a:t>kompensieren</a:t>
            </a:r>
            <a:r>
              <a:rPr lang="fr-FR" sz="2400" b="1" dirty="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400" dirty="0" err="1" smtClean="0"/>
              <a:t>Kompensation</a:t>
            </a:r>
            <a:r>
              <a:rPr lang="fr-FR" sz="2400" dirty="0" smtClean="0"/>
              <a:t> </a:t>
            </a:r>
            <a:r>
              <a:rPr lang="fr-FR" sz="2400" dirty="0" err="1" smtClean="0"/>
              <a:t>bei</a:t>
            </a:r>
            <a:r>
              <a:rPr lang="fr-FR" sz="2400" dirty="0" smtClean="0"/>
              <a:t>: </a:t>
            </a:r>
            <a:r>
              <a:rPr lang="fr-FR" sz="2400" dirty="0" err="1" smtClean="0"/>
              <a:t>Umwandlung</a:t>
            </a:r>
            <a:r>
              <a:rPr lang="fr-FR" sz="2400" dirty="0" smtClean="0"/>
              <a:t> von </a:t>
            </a:r>
            <a:r>
              <a:rPr lang="fr-FR" sz="2400" dirty="0" err="1" smtClean="0"/>
              <a:t>Waldflächen</a:t>
            </a:r>
            <a:r>
              <a:rPr lang="fr-FR" sz="2400" dirty="0" smtClean="0"/>
              <a:t> (art.13), </a:t>
            </a:r>
            <a:r>
              <a:rPr lang="fr-FR" sz="2400" dirty="0" err="1"/>
              <a:t>Z</a:t>
            </a:r>
            <a:r>
              <a:rPr lang="fr-FR" sz="2400" dirty="0" err="1" smtClean="0"/>
              <a:t>erstörung</a:t>
            </a:r>
            <a:r>
              <a:rPr lang="fr-FR" sz="2400" dirty="0" smtClean="0"/>
              <a:t> von </a:t>
            </a:r>
            <a:r>
              <a:rPr lang="fr-FR" sz="2400" dirty="0" err="1" smtClean="0"/>
              <a:t>geschützten</a:t>
            </a:r>
            <a:r>
              <a:rPr lang="fr-FR" sz="2400" dirty="0" smtClean="0"/>
              <a:t> </a:t>
            </a:r>
            <a:r>
              <a:rPr lang="fr-FR" sz="2400" dirty="0" err="1" smtClean="0"/>
              <a:t>Biotopen</a:t>
            </a:r>
            <a:r>
              <a:rPr lang="fr-FR" sz="2400" dirty="0" smtClean="0"/>
              <a:t>, </a:t>
            </a:r>
            <a:r>
              <a:rPr lang="fr-FR" sz="2400" dirty="0" err="1" smtClean="0"/>
              <a:t>Habitate</a:t>
            </a:r>
            <a:r>
              <a:rPr lang="fr-FR" sz="2400" dirty="0" smtClean="0"/>
              <a:t> </a:t>
            </a:r>
            <a:r>
              <a:rPr lang="fr-FR" sz="2400" dirty="0" err="1" smtClean="0"/>
              <a:t>und</a:t>
            </a:r>
            <a:r>
              <a:rPr lang="fr-FR" sz="2400" dirty="0" smtClean="0"/>
              <a:t> </a:t>
            </a:r>
            <a:r>
              <a:rPr lang="fr-FR" sz="2400" dirty="0" err="1" smtClean="0"/>
              <a:t>Lebensräumen</a:t>
            </a:r>
            <a:r>
              <a:rPr lang="fr-FR" sz="2400" dirty="0" smtClean="0"/>
              <a:t> von </a:t>
            </a:r>
            <a:r>
              <a:rPr lang="fr-FR" sz="2400" dirty="0" err="1"/>
              <a:t>g</a:t>
            </a:r>
            <a:r>
              <a:rPr lang="fr-FR" sz="2400" dirty="0" err="1" smtClean="0"/>
              <a:t>eschützten</a:t>
            </a:r>
            <a:r>
              <a:rPr lang="fr-FR" sz="2400" dirty="0" smtClean="0"/>
              <a:t> </a:t>
            </a:r>
            <a:r>
              <a:rPr lang="fr-FR" sz="2400" dirty="0" err="1" smtClean="0"/>
              <a:t>Arten</a:t>
            </a:r>
            <a:r>
              <a:rPr lang="fr-FR" sz="2400" dirty="0" smtClean="0"/>
              <a:t> (art. 17), </a:t>
            </a:r>
            <a:r>
              <a:rPr lang="fr-FR" sz="2400" dirty="0" err="1" smtClean="0"/>
              <a:t>geschützte</a:t>
            </a:r>
            <a:r>
              <a:rPr lang="fr-FR" sz="2400" dirty="0" smtClean="0"/>
              <a:t> </a:t>
            </a:r>
            <a:r>
              <a:rPr lang="fr-FR" sz="2400" dirty="0" err="1" smtClean="0"/>
              <a:t>Arten</a:t>
            </a:r>
            <a:r>
              <a:rPr lang="fr-FR" sz="2400" dirty="0" smtClean="0"/>
              <a:t> (art.28.3 (6)), </a:t>
            </a:r>
            <a:r>
              <a:rPr lang="fr-FR" sz="2400" dirty="0" err="1" smtClean="0"/>
              <a:t>Eingriffe</a:t>
            </a:r>
            <a:r>
              <a:rPr lang="fr-FR" sz="2400" dirty="0" smtClean="0"/>
              <a:t> in </a:t>
            </a:r>
            <a:r>
              <a:rPr lang="fr-FR" sz="2400" dirty="0" err="1" smtClean="0"/>
              <a:t>Natura</a:t>
            </a:r>
            <a:r>
              <a:rPr lang="fr-FR" sz="2400" dirty="0" smtClean="0"/>
              <a:t> 2000 </a:t>
            </a:r>
            <a:r>
              <a:rPr lang="fr-FR" sz="2400" dirty="0" err="1" smtClean="0"/>
              <a:t>Gebieten</a:t>
            </a:r>
            <a:r>
              <a:rPr lang="fr-FR" sz="2400" dirty="0" smtClean="0"/>
              <a:t> – </a:t>
            </a:r>
            <a:r>
              <a:rPr lang="fr-FR" sz="2400" dirty="0" err="1" smtClean="0"/>
              <a:t>Impaktstudien</a:t>
            </a:r>
            <a:r>
              <a:rPr lang="fr-FR" sz="2400" dirty="0" smtClean="0"/>
              <a:t>, </a:t>
            </a:r>
            <a:r>
              <a:rPr lang="fr-FR" sz="2400" dirty="0" err="1" smtClean="0"/>
              <a:t>öffentliches</a:t>
            </a:r>
            <a:r>
              <a:rPr lang="fr-FR" sz="2400" dirty="0" smtClean="0"/>
              <a:t> </a:t>
            </a:r>
            <a:r>
              <a:rPr lang="fr-FR" sz="2400" dirty="0" err="1" smtClean="0"/>
              <a:t>Interesse</a:t>
            </a:r>
            <a:r>
              <a:rPr lang="fr-FR" sz="2400" dirty="0" smtClean="0"/>
              <a:t>, </a:t>
            </a:r>
            <a:r>
              <a:rPr lang="fr-FR" sz="2400" dirty="0" err="1" smtClean="0"/>
              <a:t>keine</a:t>
            </a:r>
            <a:r>
              <a:rPr lang="fr-FR" sz="2400" dirty="0" smtClean="0"/>
              <a:t> </a:t>
            </a:r>
            <a:r>
              <a:rPr lang="fr-FR" sz="2400" dirty="0" err="1" smtClean="0"/>
              <a:t>Alternativen</a:t>
            </a:r>
            <a:r>
              <a:rPr lang="fr-FR" sz="2400" dirty="0" smtClean="0"/>
              <a:t> (art. 32 et 33)</a:t>
            </a:r>
            <a:endParaRPr lang="fr-FR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sz="40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12</a:t>
            </a:fld>
            <a:endParaRPr lang="fr-CH"/>
          </a:p>
        </p:txBody>
      </p:sp>
      <p:grpSp>
        <p:nvGrpSpPr>
          <p:cNvPr id="5" name="Groupe 4"/>
          <p:cNvGrpSpPr/>
          <p:nvPr/>
        </p:nvGrpSpPr>
        <p:grpSpPr>
          <a:xfrm>
            <a:off x="323529" y="3933055"/>
            <a:ext cx="8568952" cy="2289699"/>
            <a:chOff x="323528" y="3781721"/>
            <a:chExt cx="8703517" cy="2441034"/>
          </a:xfrm>
        </p:grpSpPr>
        <p:pic>
          <p:nvPicPr>
            <p:cNvPr id="2050" name="Picture 2" descr="P:\Général\Photos protection de la nature\Haies\102_0918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3798259"/>
              <a:ext cx="3232661" cy="242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P:\Général\Photos protection de la nature\Agriculture extensive\art. 17\102_0834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7904" y="3781721"/>
              <a:ext cx="3232661" cy="242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P:\Général\Projet panneaux Nogem\Fotos\144_4408_r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673" y="3798259"/>
              <a:ext cx="1818372" cy="2424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573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/>
              <a:t>Novelierung</a:t>
            </a:r>
            <a:r>
              <a:rPr lang="fr-LU" dirty="0"/>
              <a:t> des </a:t>
            </a:r>
            <a:r>
              <a:rPr lang="fr-LU" dirty="0" err="1"/>
              <a:t>Naturschutzgesetzes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err="1"/>
              <a:t>Einführen</a:t>
            </a:r>
            <a:r>
              <a:rPr lang="fr-LU" sz="2800" dirty="0"/>
              <a:t> </a:t>
            </a:r>
            <a:r>
              <a:rPr lang="fr-LU" sz="2800" dirty="0" err="1"/>
              <a:t>eines</a:t>
            </a:r>
            <a:r>
              <a:rPr lang="fr-LU" sz="2800" dirty="0"/>
              <a:t> </a:t>
            </a:r>
            <a:r>
              <a:rPr lang="fr-LU" sz="2800" dirty="0" err="1" smtClean="0"/>
              <a:t>Ökopuntesystems</a:t>
            </a:r>
            <a:endParaRPr lang="fr-LU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smtClean="0"/>
              <a:t>Secteurs écologiques</a:t>
            </a:r>
            <a:endParaRPr lang="de-DE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800" dirty="0" smtClean="0"/>
              <a:t>Öffentliche Flächenpools (Staat</a:t>
            </a:r>
            <a:r>
              <a:rPr lang="de-DE" sz="2800" dirty="0"/>
              <a:t>, Gemeinden) </a:t>
            </a:r>
            <a:endParaRPr lang="de-DE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800" dirty="0" smtClean="0"/>
              <a:t>Obligatorische Kompensierung in Flächenpools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de-DE" sz="2400" dirty="0" err="1" smtClean="0"/>
              <a:t>ausser</a:t>
            </a:r>
            <a:r>
              <a:rPr lang="de-DE" sz="2400" dirty="0"/>
              <a:t> </a:t>
            </a:r>
            <a:r>
              <a:rPr lang="de-DE" sz="2400" dirty="0" smtClean="0"/>
              <a:t>Art 63.3 : </a:t>
            </a:r>
            <a:r>
              <a:rPr lang="de-DE" sz="2400" dirty="0" err="1" smtClean="0"/>
              <a:t>constructions</a:t>
            </a:r>
            <a:r>
              <a:rPr lang="de-DE" sz="2400" dirty="0" smtClean="0"/>
              <a:t> </a:t>
            </a:r>
            <a:r>
              <a:rPr lang="de-DE" sz="2400" dirty="0" err="1" smtClean="0"/>
              <a:t>nouvelles</a:t>
            </a:r>
            <a:r>
              <a:rPr lang="de-DE" sz="2400" dirty="0" smtClean="0"/>
              <a:t> et </a:t>
            </a:r>
            <a:r>
              <a:rPr lang="de-DE" sz="2400" dirty="0" err="1" smtClean="0"/>
              <a:t>existantes</a:t>
            </a:r>
            <a:r>
              <a:rPr lang="de-DE" sz="2400" dirty="0" smtClean="0"/>
              <a:t> </a:t>
            </a:r>
            <a:r>
              <a:rPr lang="de-DE" sz="2400" dirty="0" err="1" smtClean="0"/>
              <a:t>selon</a:t>
            </a:r>
            <a:r>
              <a:rPr lang="de-DE" sz="2400" dirty="0" smtClean="0"/>
              <a:t> art. 6 et 7 et </a:t>
            </a:r>
            <a:r>
              <a:rPr lang="de-DE" sz="2400" dirty="0" err="1" smtClean="0"/>
              <a:t>sur</a:t>
            </a:r>
            <a:r>
              <a:rPr lang="de-DE" sz="2400" dirty="0" smtClean="0"/>
              <a:t> </a:t>
            </a:r>
            <a:r>
              <a:rPr lang="de-DE" sz="2400" dirty="0" err="1" smtClean="0"/>
              <a:t>demande</a:t>
            </a:r>
            <a:r>
              <a:rPr lang="de-DE" sz="2400" dirty="0" smtClean="0"/>
              <a:t> </a:t>
            </a:r>
            <a:r>
              <a:rPr lang="de-DE" sz="2400" dirty="0" err="1" smtClean="0"/>
              <a:t>motivée</a:t>
            </a:r>
            <a:r>
              <a:rPr lang="de-DE" sz="2400" dirty="0" smtClean="0"/>
              <a:t> </a:t>
            </a:r>
            <a:r>
              <a:rPr lang="de-DE" sz="2400" dirty="0" err="1" smtClean="0"/>
              <a:t>sur</a:t>
            </a:r>
            <a:r>
              <a:rPr lang="de-DE" sz="2400" dirty="0" smtClean="0"/>
              <a:t> des </a:t>
            </a:r>
            <a:r>
              <a:rPr lang="de-DE" sz="2400" dirty="0" err="1" smtClean="0"/>
              <a:t>terrains</a:t>
            </a:r>
            <a:r>
              <a:rPr lang="de-DE" sz="2400" dirty="0" smtClean="0"/>
              <a:t> du </a:t>
            </a:r>
            <a:r>
              <a:rPr lang="de-DE" sz="2400" dirty="0" err="1" smtClean="0"/>
              <a:t>demandeur</a:t>
            </a:r>
            <a:r>
              <a:rPr lang="de-DE" sz="2400" dirty="0" smtClean="0"/>
              <a:t> (</a:t>
            </a:r>
            <a:r>
              <a:rPr lang="de-DE" sz="2400" dirty="0" err="1" smtClean="0"/>
              <a:t>pour</a:t>
            </a:r>
            <a:r>
              <a:rPr lang="de-DE" sz="2400" dirty="0" smtClean="0"/>
              <a:t> </a:t>
            </a:r>
            <a:r>
              <a:rPr lang="de-DE" sz="2400" dirty="0" err="1" smtClean="0"/>
              <a:t>mesures</a:t>
            </a:r>
            <a:r>
              <a:rPr lang="de-DE" sz="2400" dirty="0" smtClean="0"/>
              <a:t> </a:t>
            </a:r>
            <a:r>
              <a:rPr lang="de-DE" sz="2400" dirty="0" err="1" smtClean="0"/>
              <a:t>particulièrement</a:t>
            </a:r>
            <a:r>
              <a:rPr lang="de-DE" sz="2400" dirty="0" smtClean="0"/>
              <a:t> favorables à la </a:t>
            </a:r>
            <a:r>
              <a:rPr lang="de-DE" sz="2400" dirty="0" err="1" smtClean="0"/>
              <a:t>biodiversité</a:t>
            </a:r>
            <a:r>
              <a:rPr lang="de-DE" sz="2400" dirty="0" smtClean="0"/>
              <a:t>)</a:t>
            </a:r>
            <a:endParaRPr lang="de-DE" sz="24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800" dirty="0"/>
              <a:t>Öffentliche Hand muss im Besitz der Flächen </a:t>
            </a:r>
            <a:r>
              <a:rPr lang="de-DE" sz="2800" dirty="0" smtClean="0"/>
              <a:t>sein</a:t>
            </a:r>
            <a:endParaRPr lang="de-DE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3166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 smtClean="0"/>
              <a:t>Novelierung</a:t>
            </a:r>
            <a:r>
              <a:rPr lang="fr-LU" dirty="0" smtClean="0"/>
              <a:t> des </a:t>
            </a:r>
            <a:r>
              <a:rPr lang="fr-LU" dirty="0" err="1" smtClean="0"/>
              <a:t>Naturschutzgesetzes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dirty="0"/>
              <a:t>1 </a:t>
            </a:r>
            <a:r>
              <a:rPr lang="fr-FR" sz="2800" dirty="0" err="1"/>
              <a:t>Ökopunkt</a:t>
            </a:r>
            <a:r>
              <a:rPr lang="fr-FR" sz="2800" dirty="0"/>
              <a:t> = 1€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2800" dirty="0"/>
              <a:t>Handel mit Ökopunkten über ein </a:t>
            </a:r>
            <a:r>
              <a:rPr lang="de-DE" sz="2800" b="1" dirty="0"/>
              <a:t>nationales Register </a:t>
            </a:r>
            <a:r>
              <a:rPr lang="de-DE" sz="2800" dirty="0"/>
              <a:t>(integrierte Äquivalenzregeln)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dirty="0" err="1"/>
              <a:t>Eigenständiges</a:t>
            </a:r>
            <a:r>
              <a:rPr lang="fr-FR" sz="2800" dirty="0"/>
              <a:t>, </a:t>
            </a:r>
            <a:r>
              <a:rPr lang="fr-FR" sz="2800" dirty="0" err="1"/>
              <a:t>zusätzliches</a:t>
            </a:r>
            <a:r>
              <a:rPr lang="fr-FR" sz="2800" dirty="0"/>
              <a:t> Budget </a:t>
            </a:r>
            <a:r>
              <a:rPr lang="fr-FR" sz="2800" dirty="0" err="1"/>
              <a:t>für</a:t>
            </a:r>
            <a:r>
              <a:rPr lang="fr-FR" sz="2800" dirty="0"/>
              <a:t> </a:t>
            </a:r>
            <a:r>
              <a:rPr lang="fr-FR" sz="2800" dirty="0" err="1"/>
              <a:t>Kompensation</a:t>
            </a:r>
            <a:r>
              <a:rPr lang="fr-FR" sz="2800" dirty="0"/>
              <a:t> – </a:t>
            </a:r>
            <a:r>
              <a:rPr lang="fr-FR" sz="2800" dirty="0" err="1"/>
              <a:t>Kompensationsfonds</a:t>
            </a:r>
            <a:r>
              <a:rPr lang="fr-FR" sz="2800" dirty="0"/>
              <a:t> (Fonds pour la protection de l’environnement)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err="1" smtClean="0"/>
              <a:t>Harmonisierung</a:t>
            </a:r>
            <a:r>
              <a:rPr lang="fr-LU" sz="2800" dirty="0" smtClean="0"/>
              <a:t> </a:t>
            </a:r>
            <a:r>
              <a:rPr lang="fr-LU" sz="2800" dirty="0"/>
              <a:t>der </a:t>
            </a:r>
            <a:r>
              <a:rPr lang="fr-LU" sz="2800" dirty="0" err="1" smtClean="0"/>
              <a:t>Ökobilanzierungen</a:t>
            </a:r>
            <a:r>
              <a:rPr lang="fr-LU" sz="2800" dirty="0" smtClean="0"/>
              <a:t> an Hand </a:t>
            </a:r>
            <a:r>
              <a:rPr lang="fr-LU" sz="2800" dirty="0" err="1" smtClean="0"/>
              <a:t>eines</a:t>
            </a:r>
            <a:r>
              <a:rPr lang="fr-LU" sz="2800" dirty="0" smtClean="0"/>
              <a:t> </a:t>
            </a:r>
            <a:r>
              <a:rPr lang="fr-LU" sz="2800" dirty="0" err="1" smtClean="0"/>
              <a:t>obligatorischen</a:t>
            </a:r>
            <a:r>
              <a:rPr lang="fr-LU" sz="2800" dirty="0" smtClean="0"/>
              <a:t> </a:t>
            </a:r>
            <a:r>
              <a:rPr lang="fr-LU" sz="2800" dirty="0" err="1" smtClean="0"/>
              <a:t>einheitlichen</a:t>
            </a:r>
            <a:r>
              <a:rPr lang="fr-LU" sz="2800" dirty="0" smtClean="0"/>
              <a:t> Tools</a:t>
            </a:r>
            <a:endParaRPr lang="fr-FR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14</a:t>
            </a:fld>
            <a:endParaRPr lang="fr-CH"/>
          </a:p>
        </p:txBody>
      </p:sp>
      <p:pic>
        <p:nvPicPr>
          <p:cNvPr id="1026" name="Picture 2" descr="C:\Users\ctu723\AppData\Local\Microsoft\Windows\Temporary Internet Files\Content.Outlook\RU4A5PDJ\Ecopoin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157192"/>
            <a:ext cx="1381125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905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Governance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dirty="0" err="1" smtClean="0"/>
              <a:t>Koordonierung</a:t>
            </a:r>
            <a:r>
              <a:rPr lang="fr-FR" sz="2800" dirty="0" smtClean="0"/>
              <a:t> </a:t>
            </a:r>
            <a:r>
              <a:rPr lang="fr-FR" sz="2800" dirty="0" err="1" smtClean="0"/>
              <a:t>und</a:t>
            </a:r>
            <a:r>
              <a:rPr lang="fr-FR" sz="2800" dirty="0" smtClean="0"/>
              <a:t> </a:t>
            </a:r>
            <a:r>
              <a:rPr lang="fr-FR" sz="2800" dirty="0" err="1" smtClean="0"/>
              <a:t>Genehmigungen</a:t>
            </a:r>
            <a:r>
              <a:rPr lang="fr-FR" sz="2800" dirty="0" smtClean="0"/>
              <a:t> </a:t>
            </a:r>
            <a:r>
              <a:rPr lang="fr-FR" sz="2800" dirty="0" err="1" smtClean="0"/>
              <a:t>durch</a:t>
            </a:r>
            <a:r>
              <a:rPr lang="fr-FR" sz="2800" dirty="0" smtClean="0"/>
              <a:t> die </a:t>
            </a:r>
            <a:r>
              <a:rPr lang="fr-FR" sz="2800" dirty="0" err="1" smtClean="0"/>
              <a:t>Umweltabteilung</a:t>
            </a:r>
            <a:r>
              <a:rPr lang="fr-FR" sz="2800" dirty="0" smtClean="0"/>
              <a:t> des </a:t>
            </a:r>
            <a:r>
              <a:rPr lang="fr-FR" sz="2800" dirty="0" err="1" smtClean="0"/>
              <a:t>Nachhatigkeitsministeriums</a:t>
            </a:r>
            <a:r>
              <a:rPr lang="fr-FR" sz="2800" dirty="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dirty="0" err="1" smtClean="0"/>
              <a:t>Politische</a:t>
            </a:r>
            <a:r>
              <a:rPr lang="fr-FR" sz="2800" dirty="0" smtClean="0"/>
              <a:t> </a:t>
            </a:r>
            <a:r>
              <a:rPr lang="fr-FR" sz="2800" dirty="0" err="1" smtClean="0"/>
              <a:t>Abstimmung</a:t>
            </a:r>
            <a:r>
              <a:rPr lang="fr-FR" sz="2800" dirty="0" smtClean="0"/>
              <a:t> </a:t>
            </a:r>
            <a:r>
              <a:rPr lang="fr-FR" sz="2800" dirty="0" err="1" smtClean="0"/>
              <a:t>innerhalb</a:t>
            </a:r>
            <a:r>
              <a:rPr lang="fr-FR" sz="2800" dirty="0" smtClean="0"/>
              <a:t> </a:t>
            </a:r>
            <a:r>
              <a:rPr lang="fr-FR" sz="2800" dirty="0" err="1" smtClean="0"/>
              <a:t>eines</a:t>
            </a:r>
            <a:r>
              <a:rPr lang="fr-FR" sz="2800" dirty="0" smtClean="0"/>
              <a:t> </a:t>
            </a:r>
            <a:r>
              <a:rPr lang="fr-FR" sz="2800" dirty="0" err="1" smtClean="0"/>
              <a:t>nationalen</a:t>
            </a:r>
            <a:r>
              <a:rPr lang="fr-FR" sz="2800" dirty="0" smtClean="0"/>
              <a:t> </a:t>
            </a:r>
            <a:r>
              <a:rPr lang="fr-FR" sz="2800" dirty="0" err="1" smtClean="0"/>
              <a:t>Komitees</a:t>
            </a:r>
            <a:r>
              <a:rPr lang="fr-FR" sz="2800" dirty="0" smtClean="0"/>
              <a:t> (</a:t>
            </a:r>
            <a:r>
              <a:rPr lang="fr-FR" sz="2800" i="1" dirty="0" smtClean="0"/>
              <a:t>comité de gérance</a:t>
            </a:r>
            <a:r>
              <a:rPr lang="fr-FR" sz="2800" dirty="0" smtClean="0"/>
              <a:t>) </a:t>
            </a:r>
            <a:r>
              <a:rPr lang="fr-FR" sz="2800" dirty="0" err="1" smtClean="0"/>
              <a:t>und</a:t>
            </a:r>
            <a:r>
              <a:rPr lang="fr-FR" sz="2800" dirty="0" smtClean="0"/>
              <a:t> der </a:t>
            </a:r>
            <a:r>
              <a:rPr lang="fr-FR" sz="2800" dirty="0" err="1" smtClean="0"/>
              <a:t>Beteiligung</a:t>
            </a:r>
            <a:r>
              <a:rPr lang="fr-FR" sz="2800" dirty="0" smtClean="0"/>
              <a:t> des </a:t>
            </a:r>
            <a:r>
              <a:rPr lang="fr-FR" sz="2800" dirty="0" err="1" smtClean="0"/>
              <a:t>nationalen</a:t>
            </a:r>
            <a:r>
              <a:rPr lang="fr-FR" sz="2800" dirty="0" smtClean="0"/>
              <a:t> </a:t>
            </a:r>
            <a:r>
              <a:rPr lang="fr-FR" sz="2800" dirty="0" err="1" smtClean="0"/>
              <a:t>Aufsichtsrates</a:t>
            </a:r>
            <a:r>
              <a:rPr lang="fr-FR" sz="2800" dirty="0" smtClean="0"/>
              <a:t> </a:t>
            </a:r>
            <a:r>
              <a:rPr lang="fr-FR" sz="2800" dirty="0" err="1" smtClean="0"/>
              <a:t>für</a:t>
            </a:r>
            <a:r>
              <a:rPr lang="fr-FR" sz="2800" dirty="0" smtClean="0"/>
              <a:t> </a:t>
            </a:r>
            <a:r>
              <a:rPr lang="fr-FR" sz="2800" dirty="0" err="1" smtClean="0"/>
              <a:t>Naturschutz</a:t>
            </a:r>
            <a:r>
              <a:rPr lang="fr-FR" sz="2800" dirty="0" smtClean="0"/>
              <a:t> (</a:t>
            </a:r>
            <a:r>
              <a:rPr lang="fr-FR" sz="2800" i="1" dirty="0" smtClean="0"/>
              <a:t>Observatoire</a:t>
            </a:r>
            <a:r>
              <a:rPr lang="fr-FR" sz="2800" dirty="0" smtClean="0"/>
              <a:t>)</a:t>
            </a:r>
            <a:endParaRPr lang="fr-FR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smtClean="0"/>
              <a:t>Nationales </a:t>
            </a:r>
            <a:r>
              <a:rPr lang="fr-LU" sz="2800" dirty="0" err="1" smtClean="0"/>
              <a:t>Flächenpool</a:t>
            </a:r>
            <a:r>
              <a:rPr lang="fr-LU" sz="2800" dirty="0" smtClean="0"/>
              <a:t>: ANF = </a:t>
            </a:r>
            <a:r>
              <a:rPr lang="fr-LU" sz="2800" dirty="0" err="1" smtClean="0"/>
              <a:t>Betreiber</a:t>
            </a:r>
            <a:r>
              <a:rPr lang="fr-LU" sz="2800" dirty="0" smtClean="0"/>
              <a:t>, </a:t>
            </a:r>
            <a:r>
              <a:rPr lang="fr-LU" sz="2800" dirty="0" err="1" smtClean="0"/>
              <a:t>Unterstützung</a:t>
            </a:r>
            <a:r>
              <a:rPr lang="fr-LU" sz="2800" dirty="0" smtClean="0"/>
              <a:t> ONR </a:t>
            </a:r>
            <a:r>
              <a:rPr lang="fr-LU" sz="2800" dirty="0" err="1" smtClean="0"/>
              <a:t>beim</a:t>
            </a:r>
            <a:r>
              <a:rPr lang="fr-LU" sz="2800" dirty="0" smtClean="0"/>
              <a:t> </a:t>
            </a:r>
            <a:r>
              <a:rPr lang="fr-LU" sz="2800" dirty="0" err="1" smtClean="0"/>
              <a:t>Flächenkauf</a:t>
            </a:r>
            <a:r>
              <a:rPr lang="fr-LU" sz="2800" dirty="0" smtClean="0"/>
              <a:t>/</a:t>
            </a:r>
            <a:r>
              <a:rPr lang="fr-LU" sz="2800" dirty="0" err="1" smtClean="0"/>
              <a:t>Tausch</a:t>
            </a:r>
            <a:endParaRPr lang="fr-LU" sz="28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dirty="0" err="1" smtClean="0"/>
              <a:t>Regionale</a:t>
            </a:r>
            <a:r>
              <a:rPr lang="fr-LU" sz="2800" dirty="0" smtClean="0"/>
              <a:t> </a:t>
            </a:r>
            <a:r>
              <a:rPr lang="fr-LU" sz="2800" dirty="0" err="1" smtClean="0"/>
              <a:t>Flächenpools</a:t>
            </a:r>
            <a:r>
              <a:rPr lang="fr-LU" sz="2800" dirty="0" smtClean="0"/>
              <a:t>: </a:t>
            </a:r>
            <a:r>
              <a:rPr lang="fr-LU" sz="2800" dirty="0" err="1" smtClean="0"/>
              <a:t>Gemeinde</a:t>
            </a:r>
            <a:r>
              <a:rPr lang="fr-LU" sz="2800" dirty="0" smtClean="0"/>
              <a:t>/</a:t>
            </a:r>
            <a:r>
              <a:rPr lang="fr-LU" sz="2800" dirty="0" err="1" smtClean="0"/>
              <a:t>Gemeindesyndikat</a:t>
            </a:r>
            <a:endParaRPr lang="fr-FR" sz="28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5560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Vorbereitungen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2941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 err="1" smtClean="0"/>
              <a:t>Identifizierung</a:t>
            </a:r>
            <a:r>
              <a:rPr lang="fr-LU" dirty="0" smtClean="0"/>
              <a:t> von </a:t>
            </a:r>
            <a:r>
              <a:rPr lang="fr-LU" dirty="0" err="1" smtClean="0"/>
              <a:t>prioritären</a:t>
            </a:r>
            <a:r>
              <a:rPr lang="fr-LU" dirty="0" smtClean="0"/>
              <a:t> </a:t>
            </a:r>
            <a:r>
              <a:rPr lang="fr-LU" dirty="0" err="1" smtClean="0"/>
              <a:t>Gebieten</a:t>
            </a:r>
            <a:r>
              <a:rPr lang="fr-LU" dirty="0" smtClean="0"/>
              <a:t> </a:t>
            </a:r>
            <a:r>
              <a:rPr lang="fr-LU" dirty="0" err="1" smtClean="0"/>
              <a:t>für</a:t>
            </a:r>
            <a:r>
              <a:rPr lang="fr-LU" dirty="0" smtClean="0"/>
              <a:t> den </a:t>
            </a:r>
            <a:r>
              <a:rPr lang="fr-LU" dirty="0" err="1" smtClean="0"/>
              <a:t>Flächenpool</a:t>
            </a:r>
            <a:r>
              <a:rPr lang="fr-LU" dirty="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 err="1" smtClean="0"/>
              <a:t>Ökopunkte</a:t>
            </a:r>
            <a:r>
              <a:rPr lang="fr-LU" dirty="0" smtClean="0"/>
              <a:t> </a:t>
            </a:r>
            <a:r>
              <a:rPr lang="fr-LU" dirty="0" err="1" smtClean="0"/>
              <a:t>und</a:t>
            </a:r>
            <a:r>
              <a:rPr lang="fr-LU" dirty="0" smtClean="0"/>
              <a:t> </a:t>
            </a:r>
            <a:r>
              <a:rPr lang="fr-LU" dirty="0" err="1" smtClean="0"/>
              <a:t>Bestimmung</a:t>
            </a:r>
            <a:r>
              <a:rPr lang="fr-LU" dirty="0" smtClean="0"/>
              <a:t> des </a:t>
            </a:r>
            <a:r>
              <a:rPr lang="fr-LU" dirty="0" err="1" smtClean="0"/>
              <a:t>Punktwertes</a:t>
            </a:r>
            <a:endParaRPr lang="fr-LU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 err="1"/>
              <a:t>Tool</a:t>
            </a:r>
            <a:r>
              <a:rPr lang="fr-LU" dirty="0"/>
              <a:t> </a:t>
            </a:r>
            <a:r>
              <a:rPr lang="fr-LU" dirty="0" err="1"/>
              <a:t>für</a:t>
            </a:r>
            <a:r>
              <a:rPr lang="fr-LU" dirty="0"/>
              <a:t> die </a:t>
            </a:r>
            <a:r>
              <a:rPr lang="fr-LU" dirty="0" err="1"/>
              <a:t>Ökobilanzierungen</a:t>
            </a:r>
            <a:endParaRPr lang="fr-L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 err="1" smtClean="0"/>
              <a:t>Informatisierung</a:t>
            </a:r>
            <a:r>
              <a:rPr lang="fr-LU" dirty="0" smtClean="0"/>
              <a:t> des </a:t>
            </a:r>
            <a:r>
              <a:rPr lang="fr-LU" dirty="0" err="1" smtClean="0"/>
              <a:t>Registers</a:t>
            </a:r>
            <a:endParaRPr lang="fr-LU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 err="1" smtClean="0"/>
              <a:t>Erste</a:t>
            </a:r>
            <a:r>
              <a:rPr lang="fr-LU" dirty="0" smtClean="0"/>
              <a:t> </a:t>
            </a:r>
            <a:r>
              <a:rPr lang="fr-LU" dirty="0" err="1" smtClean="0"/>
              <a:t>Projekte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16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8491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Ökologische Bezirke und prioritäre Gebiete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17</a:t>
            </a:fld>
            <a:endParaRPr lang="fr-CH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908720"/>
            <a:ext cx="4164037" cy="562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31840" y="908720"/>
            <a:ext cx="1499740" cy="20546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505200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917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6192688" cy="504056"/>
          </a:xfrm>
        </p:spPr>
        <p:txBody>
          <a:bodyPr/>
          <a:lstStyle/>
          <a:p>
            <a:r>
              <a:rPr lang="fr-FR" dirty="0"/>
              <a:t>Caractérisation des projets</a:t>
            </a:r>
            <a:br>
              <a:rPr lang="fr-FR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u="sng" dirty="0"/>
              <a:t>P</a:t>
            </a:r>
            <a:r>
              <a:rPr lang="fr-FR" u="sng" dirty="0" smtClean="0"/>
              <a:t>rojets </a:t>
            </a:r>
            <a:r>
              <a:rPr lang="fr-FR" u="sng" dirty="0"/>
              <a:t>de développement </a:t>
            </a:r>
            <a:r>
              <a:rPr lang="fr-FR" dirty="0"/>
              <a:t>(infrastructures ou </a:t>
            </a:r>
            <a:r>
              <a:rPr lang="fr-FR" dirty="0" smtClean="0"/>
              <a:t> aménagements) </a:t>
            </a:r>
          </a:p>
          <a:p>
            <a:r>
              <a:rPr lang="fr-FR" u="sng" dirty="0"/>
              <a:t>P</a:t>
            </a:r>
            <a:r>
              <a:rPr lang="fr-FR" u="sng" dirty="0" smtClean="0"/>
              <a:t>rojets </a:t>
            </a:r>
            <a:r>
              <a:rPr lang="fr-FR" u="sng" dirty="0"/>
              <a:t>de compensation </a:t>
            </a:r>
            <a:r>
              <a:rPr lang="fr-FR" dirty="0"/>
              <a:t>(projets de restauration et de valorisation écologique d’un pool compensatoire</a:t>
            </a:r>
            <a:r>
              <a:rPr lang="fr-FR" dirty="0" smtClean="0"/>
              <a:t>)</a:t>
            </a:r>
          </a:p>
          <a:p>
            <a:r>
              <a:rPr lang="fr-FR" u="sng" dirty="0"/>
              <a:t>P</a:t>
            </a:r>
            <a:r>
              <a:rPr lang="fr-FR" u="sng" dirty="0" smtClean="0"/>
              <a:t>rojets d’atténuation </a:t>
            </a:r>
            <a:r>
              <a:rPr lang="fr-FR" dirty="0"/>
              <a:t>visant à minimiser les incidences de projets de développement sur des espèces protégées (art. 27 de la loi du 18 juillet 2018).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6107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/>
              <a:t>Ecopoints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 smtClean="0"/>
              <a:t>RGD 1</a:t>
            </a:r>
            <a:r>
              <a:rPr lang="fr-LU" baseline="30000" dirty="0" smtClean="0"/>
              <a:t>er</a:t>
            </a:r>
            <a:r>
              <a:rPr lang="fr-LU" dirty="0" smtClean="0"/>
              <a:t> août 2018 - barème</a:t>
            </a:r>
          </a:p>
          <a:p>
            <a:r>
              <a:rPr lang="fr-LU" dirty="0"/>
              <a:t>p</a:t>
            </a:r>
            <a:r>
              <a:rPr lang="fr-LU" dirty="0" smtClean="0"/>
              <a:t>ar m</a:t>
            </a:r>
            <a:r>
              <a:rPr lang="fr-LU" baseline="30000" dirty="0" smtClean="0"/>
              <a:t>2</a:t>
            </a:r>
            <a:r>
              <a:rPr lang="fr-LU" dirty="0" smtClean="0"/>
              <a:t> ou circonférence (ponctuels): 1-64</a:t>
            </a:r>
          </a:p>
          <a:p>
            <a:r>
              <a:rPr lang="fr-LU" dirty="0" smtClean="0"/>
              <a:t>Durée de gestion/maintien: 25 ans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19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434829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Überblick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 err="1" smtClean="0"/>
              <a:t>Entwicklungstendenzen</a:t>
            </a:r>
            <a:r>
              <a:rPr lang="fr-LU" dirty="0" smtClean="0"/>
              <a:t> Luxemburg</a:t>
            </a:r>
          </a:p>
          <a:p>
            <a:r>
              <a:rPr lang="fr-LU" dirty="0" err="1" smtClean="0"/>
              <a:t>Kompensierung</a:t>
            </a:r>
            <a:r>
              <a:rPr lang="fr-LU" dirty="0" smtClean="0"/>
              <a:t> vor </a:t>
            </a:r>
            <a:r>
              <a:rPr lang="fr-LU" dirty="0" err="1" smtClean="0"/>
              <a:t>und</a:t>
            </a:r>
            <a:r>
              <a:rPr lang="fr-LU" dirty="0" smtClean="0"/>
              <a:t> </a:t>
            </a:r>
            <a:r>
              <a:rPr lang="fr-LU" dirty="0" err="1" smtClean="0"/>
              <a:t>nach</a:t>
            </a:r>
            <a:r>
              <a:rPr lang="fr-LU" dirty="0" smtClean="0"/>
              <a:t> </a:t>
            </a:r>
            <a:r>
              <a:rPr lang="fr-LU" dirty="0" err="1" smtClean="0"/>
              <a:t>Novellierung</a:t>
            </a:r>
            <a:r>
              <a:rPr lang="fr-LU" dirty="0" smtClean="0"/>
              <a:t> des </a:t>
            </a:r>
            <a:r>
              <a:rPr lang="fr-LU" dirty="0" err="1" smtClean="0"/>
              <a:t>Naturschutzgeseztes</a:t>
            </a:r>
            <a:endParaRPr lang="fr-LU" dirty="0" smtClean="0"/>
          </a:p>
          <a:p>
            <a:r>
              <a:rPr lang="fr-FR" dirty="0" smtClean="0"/>
              <a:t>« bilans écologiques » - </a:t>
            </a:r>
            <a:r>
              <a:rPr lang="fr-FR" dirty="0" err="1" smtClean="0"/>
              <a:t>Rechenmethoden</a:t>
            </a:r>
            <a:endParaRPr lang="fr-FR" dirty="0" smtClean="0"/>
          </a:p>
          <a:p>
            <a:r>
              <a:rPr lang="fr-FR" dirty="0" err="1" smtClean="0"/>
              <a:t>Register</a:t>
            </a:r>
            <a:endParaRPr lang="fr-FR" dirty="0" smtClean="0"/>
          </a:p>
          <a:p>
            <a:r>
              <a:rPr lang="fr-LU" dirty="0" err="1" smtClean="0"/>
              <a:t>Richtlinien</a:t>
            </a:r>
            <a:r>
              <a:rPr lang="fr-LU" dirty="0" smtClean="0"/>
              <a:t> u. </a:t>
            </a:r>
            <a:r>
              <a:rPr lang="fr-LU" dirty="0" err="1" smtClean="0"/>
              <a:t>Prozeduren</a:t>
            </a:r>
            <a:endParaRPr lang="fr-LU" dirty="0" smtClean="0"/>
          </a:p>
          <a:p>
            <a:r>
              <a:rPr lang="fr-FR" dirty="0" err="1" smtClean="0"/>
              <a:t>Ecopoints</a:t>
            </a:r>
            <a:endParaRPr lang="fr-LU" dirty="0" smtClean="0"/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95397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/>
              <a:t>Ecopoints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sz="2800" dirty="0"/>
              <a:t>Valeur standard et pondérations</a:t>
            </a:r>
          </a:p>
          <a:p>
            <a:r>
              <a:rPr lang="fr-LU" sz="2800" dirty="0"/>
              <a:t>Variation selon localisation (zone verte ou non</a:t>
            </a:r>
            <a:r>
              <a:rPr lang="fr-LU" sz="2800" dirty="0" smtClean="0"/>
              <a:t>)</a:t>
            </a:r>
          </a:p>
          <a:p>
            <a:r>
              <a:rPr lang="fr-LU" sz="2800" dirty="0" smtClean="0"/>
              <a:t>Variation selon </a:t>
            </a:r>
            <a:r>
              <a:rPr lang="fr-LU" sz="2800" dirty="0"/>
              <a:t>é</a:t>
            </a:r>
            <a:r>
              <a:rPr lang="fr-LU" sz="2800" dirty="0" smtClean="0"/>
              <a:t>tat initial et final</a:t>
            </a:r>
            <a:endParaRPr lang="fr-LU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20</a:t>
            </a:fld>
            <a:endParaRPr lang="fr-CH"/>
          </a:p>
        </p:txBody>
      </p:sp>
      <p:grpSp>
        <p:nvGrpSpPr>
          <p:cNvPr id="5" name="Groupe 4"/>
          <p:cNvGrpSpPr/>
          <p:nvPr/>
        </p:nvGrpSpPr>
        <p:grpSpPr>
          <a:xfrm>
            <a:off x="272399" y="2869094"/>
            <a:ext cx="8784976" cy="3820782"/>
            <a:chOff x="251520" y="2568671"/>
            <a:chExt cx="8784976" cy="3820782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4779485"/>
              <a:ext cx="8604470" cy="16099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568671"/>
              <a:ext cx="8784976" cy="2217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066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Localisation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En termes de localisation on distingue entre les projets en </a:t>
            </a:r>
            <a:r>
              <a:rPr lang="fr-FR" sz="2400" u="sng" dirty="0"/>
              <a:t>zone verte </a:t>
            </a:r>
            <a:r>
              <a:rPr lang="fr-FR" sz="2400" u="sng" dirty="0" smtClean="0"/>
              <a:t>(développement et compensation) </a:t>
            </a:r>
            <a:r>
              <a:rPr lang="fr-FR" sz="2400" dirty="0" smtClean="0"/>
              <a:t>et </a:t>
            </a:r>
            <a:r>
              <a:rPr lang="fr-FR" sz="2400" dirty="0"/>
              <a:t>les projets en </a:t>
            </a:r>
            <a:r>
              <a:rPr lang="fr-FR" sz="2400" u="sng" dirty="0"/>
              <a:t>dehors de la zone verte (principalement développement)</a:t>
            </a:r>
            <a:r>
              <a:rPr lang="fr-FR" sz="2400" dirty="0"/>
              <a:t>. </a:t>
            </a:r>
            <a:endParaRPr lang="fr-FR" sz="2400" dirty="0" smtClean="0"/>
          </a:p>
          <a:p>
            <a:r>
              <a:rPr lang="fr-FR" sz="2400" dirty="0" smtClean="0"/>
              <a:t>Les </a:t>
            </a:r>
            <a:r>
              <a:rPr lang="fr-FR" sz="2400" dirty="0"/>
              <a:t>écobilans sont principalement affectés par l’application de valeurs standards différentes </a:t>
            </a:r>
            <a:endParaRPr lang="fr-FR" sz="2400" dirty="0" smtClean="0"/>
          </a:p>
          <a:p>
            <a:r>
              <a:rPr lang="fr-FR" sz="2400" dirty="0" smtClean="0"/>
              <a:t>Seules </a:t>
            </a:r>
            <a:r>
              <a:rPr lang="fr-FR" sz="2400" dirty="0"/>
              <a:t>les surfaces pour lesquelles l’occupation du sol reste identique entre état initial et final d’un projet dérogent au principe de l’application de valeurs standard différentes en initial et en final. </a:t>
            </a:r>
            <a:endParaRPr lang="fr-FR" sz="2400" dirty="0" smtClean="0"/>
          </a:p>
          <a:p>
            <a:r>
              <a:rPr lang="fr-FR" sz="2400" dirty="0" smtClean="0"/>
              <a:t>Le </a:t>
            </a:r>
            <a:r>
              <a:rPr lang="fr-FR" sz="2400" dirty="0"/>
              <a:t>maintien d’une occupation du sol et de sa valeur standard initiale à l’état final s’effectue via la fonction « associer » de l’application </a:t>
            </a:r>
            <a:r>
              <a:rPr lang="fr-FR" sz="2400" dirty="0" err="1"/>
              <a:t>Ecopoints</a:t>
            </a:r>
            <a:r>
              <a:rPr lang="fr-FR" sz="2400" dirty="0"/>
              <a:t>.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21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010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Pondérations - ajustement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le </a:t>
            </a:r>
            <a:r>
              <a:rPr lang="fr-FR" dirty="0"/>
              <a:t>facteur d’ajustement servira exclusivement à apprécier la </a:t>
            </a:r>
            <a:r>
              <a:rPr lang="fr-FR" b="1" dirty="0"/>
              <a:t>qualité floristique </a:t>
            </a:r>
            <a:r>
              <a:rPr lang="fr-FR" dirty="0"/>
              <a:t>des habitats et biotopes </a:t>
            </a:r>
            <a:r>
              <a:rPr lang="fr-FR" dirty="0" smtClean="0"/>
              <a:t>(facteur multiplicateur de 0,75 – 1.25)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22</a:t>
            </a:fld>
            <a:endParaRPr lang="fr-CH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212976"/>
            <a:ext cx="7273057" cy="315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64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6552728" cy="504056"/>
          </a:xfrm>
        </p:spPr>
        <p:txBody>
          <a:bodyPr/>
          <a:lstStyle/>
          <a:p>
            <a:r>
              <a:rPr lang="fr-LU" dirty="0" smtClean="0"/>
              <a:t>Pondération - HEIC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u</a:t>
            </a:r>
            <a:r>
              <a:rPr lang="fr-FR" dirty="0" smtClean="0"/>
              <a:t>ne </a:t>
            </a:r>
            <a:r>
              <a:rPr lang="fr-FR" dirty="0"/>
              <a:t>occupation du sol donnée peut être qualifiée </a:t>
            </a:r>
            <a:r>
              <a:rPr lang="fr-FR" b="1" dirty="0"/>
              <a:t>d’habitat d’espèce d’intérêt communautaire </a:t>
            </a:r>
            <a:r>
              <a:rPr lang="fr-FR" dirty="0"/>
              <a:t>à travers l’application d’un </a:t>
            </a:r>
            <a:r>
              <a:rPr lang="fr-FR" b="1" dirty="0"/>
              <a:t>facteur de correction </a:t>
            </a:r>
            <a:r>
              <a:rPr lang="fr-FR" dirty="0"/>
              <a:t>pouvant prendre les valeurs de 5 ou de 10, </a:t>
            </a:r>
            <a:r>
              <a:rPr lang="fr-FR" u="sng" dirty="0"/>
              <a:t>s’ajoutant</a:t>
            </a:r>
            <a:r>
              <a:rPr lang="fr-FR" dirty="0"/>
              <a:t> à la valeur unitaire </a:t>
            </a:r>
            <a:r>
              <a:rPr lang="fr-FR" dirty="0" smtClean="0"/>
              <a:t>standard</a:t>
            </a:r>
          </a:p>
          <a:p>
            <a:r>
              <a:rPr lang="fr-LU" dirty="0" smtClean="0"/>
              <a:t>U1  - non favorable inadéquat: + 5</a:t>
            </a:r>
          </a:p>
          <a:p>
            <a:r>
              <a:rPr lang="fr-LU" dirty="0" smtClean="0"/>
              <a:t>U2 – non favorable mauvais: + 10</a:t>
            </a:r>
            <a:endParaRPr lang="fr-FR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8376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Pondération - généralités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800" dirty="0"/>
              <a:t>Facteurs de correction et d’ajustement sont cumulables sur une occupation du sol </a:t>
            </a:r>
            <a:r>
              <a:rPr lang="fr-FR" sz="2800" dirty="0" smtClean="0"/>
              <a:t>donnée </a:t>
            </a:r>
          </a:p>
          <a:p>
            <a:pPr marL="457200" lvl="1" indent="0">
              <a:buNone/>
            </a:pPr>
            <a:r>
              <a:rPr lang="fr-LU" i="1" dirty="0" smtClean="0"/>
              <a:t>((</a:t>
            </a:r>
            <a:r>
              <a:rPr lang="fr-LU" i="1" dirty="0" smtClean="0">
                <a:solidFill>
                  <a:schemeClr val="accent1">
                    <a:lumMod val="50000"/>
                  </a:schemeClr>
                </a:solidFill>
              </a:rPr>
              <a:t>VA</a:t>
            </a:r>
            <a:r>
              <a:rPr lang="fr-LU" i="1" dirty="0" smtClean="0"/>
              <a:t>*</a:t>
            </a:r>
            <a:r>
              <a:rPr lang="fr-LU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FA</a:t>
            </a:r>
            <a:r>
              <a:rPr lang="fr-LU" i="1" dirty="0" smtClean="0"/>
              <a:t>)+</a:t>
            </a:r>
            <a:r>
              <a:rPr lang="fr-LU" i="1" dirty="0" smtClean="0">
                <a:solidFill>
                  <a:srgbClr val="00B050"/>
                </a:solidFill>
              </a:rPr>
              <a:t>FC</a:t>
            </a:r>
            <a:r>
              <a:rPr lang="fr-LU" i="1" dirty="0" smtClean="0"/>
              <a:t>))*</a:t>
            </a:r>
            <a:r>
              <a:rPr lang="fr-LU" i="1" dirty="0" smtClean="0">
                <a:solidFill>
                  <a:srgbClr val="FFC000"/>
                </a:solidFill>
              </a:rPr>
              <a:t>SU</a:t>
            </a:r>
          </a:p>
          <a:p>
            <a:pPr marL="457200" lvl="1" indent="0">
              <a:buNone/>
            </a:pPr>
            <a:endParaRPr lang="fr-LU" sz="1600" i="1" dirty="0" smtClean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fr-LU" sz="1600" i="1" dirty="0" smtClean="0">
                <a:solidFill>
                  <a:schemeClr val="accent1">
                    <a:lumMod val="50000"/>
                  </a:schemeClr>
                </a:solidFill>
              </a:rPr>
              <a:t>VA= valeur unitaire</a:t>
            </a:r>
          </a:p>
          <a:p>
            <a:pPr marL="457200" lvl="1" indent="0">
              <a:buNone/>
            </a:pPr>
            <a:r>
              <a:rPr lang="fr-LU" sz="1600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FA= Facteur d’ajustement</a:t>
            </a:r>
          </a:p>
          <a:p>
            <a:pPr marL="457200" lvl="1" indent="0">
              <a:buNone/>
            </a:pPr>
            <a:r>
              <a:rPr lang="fr-LU" sz="1600" i="1" dirty="0" smtClean="0">
                <a:solidFill>
                  <a:srgbClr val="00B050"/>
                </a:solidFill>
              </a:rPr>
              <a:t>FC= Facteur de correction</a:t>
            </a:r>
          </a:p>
          <a:p>
            <a:pPr marL="457200" lvl="1" indent="0">
              <a:buNone/>
            </a:pPr>
            <a:r>
              <a:rPr lang="fr-LU" sz="1600" i="1" dirty="0" smtClean="0">
                <a:solidFill>
                  <a:srgbClr val="FFC000"/>
                </a:solidFill>
              </a:rPr>
              <a:t>SU= surface</a:t>
            </a:r>
            <a:endParaRPr lang="fr-FR" sz="1600" i="1" dirty="0" smtClean="0">
              <a:solidFill>
                <a:srgbClr val="FFC000"/>
              </a:solidFill>
            </a:endParaRPr>
          </a:p>
          <a:p>
            <a:r>
              <a:rPr lang="fr-FR" sz="2800" dirty="0" smtClean="0"/>
              <a:t>Le </a:t>
            </a:r>
            <a:r>
              <a:rPr lang="fr-FR" sz="2800" dirty="0"/>
              <a:t>facteur de correction ne s’appliquera qu’une seule fois sur une surface </a:t>
            </a:r>
            <a:r>
              <a:rPr lang="fr-FR" sz="2800" dirty="0" smtClean="0"/>
              <a:t>donnée. </a:t>
            </a:r>
          </a:p>
          <a:p>
            <a:r>
              <a:rPr lang="fr-FR" sz="2800" dirty="0" smtClean="0"/>
              <a:t>On prendra le facteur le plus élevé.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24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86799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Règles d’équivalence – biotopes protégés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Biotopes protégés : </a:t>
            </a:r>
            <a:r>
              <a:rPr lang="fr-FR" dirty="0" smtClean="0"/>
              <a:t>article </a:t>
            </a:r>
            <a:r>
              <a:rPr lang="fr-FR" dirty="0"/>
              <a:t>17 </a:t>
            </a:r>
            <a:r>
              <a:rPr lang="fr-FR" dirty="0" smtClean="0"/>
              <a:t>- pas </a:t>
            </a:r>
            <a:r>
              <a:rPr lang="fr-FR" dirty="0"/>
              <a:t>d’obligation relative aux secteurs </a:t>
            </a:r>
            <a:r>
              <a:rPr lang="fr-FR" dirty="0" smtClean="0"/>
              <a:t>écologiques, </a:t>
            </a:r>
            <a:r>
              <a:rPr lang="fr-FR" dirty="0"/>
              <a:t>compensation par des biotopes de valeur écologique au moins </a:t>
            </a:r>
            <a:r>
              <a:rPr lang="fr-FR" dirty="0" smtClean="0"/>
              <a:t>équivalente</a:t>
            </a:r>
          </a:p>
          <a:p>
            <a:r>
              <a:rPr lang="fr-FR" dirty="0" smtClean="0"/>
              <a:t>Compensation </a:t>
            </a:r>
            <a:r>
              <a:rPr lang="fr-FR" i="1" dirty="0" smtClean="0"/>
              <a:t>in situ</a:t>
            </a:r>
          </a:p>
          <a:p>
            <a:r>
              <a:rPr lang="fr-FR" dirty="0" smtClean="0"/>
              <a:t>Projets d’atténuation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719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Biotopes protégés - Compensation </a:t>
            </a:r>
            <a:r>
              <a:rPr lang="fr-LU" i="1" dirty="0" smtClean="0"/>
              <a:t>in situ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462" y="912929"/>
            <a:ext cx="5770984" cy="4929411"/>
          </a:xfrm>
        </p:spPr>
        <p:txBody>
          <a:bodyPr/>
          <a:lstStyle/>
          <a:p>
            <a:r>
              <a:rPr lang="fr-LU" sz="2400" dirty="0" smtClean="0"/>
              <a:t>= compensation de biotopes protégés détruits dans le cadre du même projet de développement à travers de mesures d’aménagement écologique</a:t>
            </a:r>
            <a:endParaRPr lang="fr-FR" sz="2400" dirty="0" smtClean="0"/>
          </a:p>
          <a:p>
            <a:r>
              <a:rPr lang="fr-FR" sz="2000" dirty="0" smtClean="0"/>
              <a:t>Les </a:t>
            </a:r>
            <a:r>
              <a:rPr lang="fr-FR" sz="2000" dirty="0"/>
              <a:t>biotopes protégés détruits sont </a:t>
            </a:r>
            <a:r>
              <a:rPr lang="fr-FR" sz="2000" dirty="0" smtClean="0"/>
              <a:t>compensés </a:t>
            </a:r>
            <a:r>
              <a:rPr lang="fr-FR" sz="2000" dirty="0"/>
              <a:t>par ordre croissant de leur valeur unitaire en </a:t>
            </a:r>
            <a:r>
              <a:rPr lang="fr-FR" sz="2000" dirty="0" err="1" smtClean="0"/>
              <a:t>écopoints</a:t>
            </a:r>
            <a:r>
              <a:rPr lang="fr-FR" sz="2000" dirty="0" smtClean="0"/>
              <a:t>. </a:t>
            </a:r>
          </a:p>
          <a:p>
            <a:r>
              <a:rPr lang="fr-FR" sz="2000" dirty="0" err="1" smtClean="0"/>
              <a:t>Ecopoints</a:t>
            </a:r>
            <a:r>
              <a:rPr lang="fr-FR" sz="2000" dirty="0" smtClean="0"/>
              <a:t> </a:t>
            </a:r>
            <a:r>
              <a:rPr lang="fr-FR" sz="2000" dirty="0"/>
              <a:t>établit par la suite un bilan différentiel des types de biotopes non-compensés in situ et ce  bilan est exporté au registre pour compensation dans les pools compensatoires. </a:t>
            </a:r>
            <a:endParaRPr lang="fr-FR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26</a:t>
            </a:fld>
            <a:endParaRPr lang="fr-CH"/>
          </a:p>
        </p:txBody>
      </p:sp>
      <p:grpSp>
        <p:nvGrpSpPr>
          <p:cNvPr id="13" name="Groupe 12"/>
          <p:cNvGrpSpPr/>
          <p:nvPr/>
        </p:nvGrpSpPr>
        <p:grpSpPr>
          <a:xfrm>
            <a:off x="6516216" y="908720"/>
            <a:ext cx="360040" cy="5750978"/>
            <a:chOff x="7308203" y="831881"/>
            <a:chExt cx="360040" cy="5750978"/>
          </a:xfrm>
        </p:grpSpPr>
        <p:sp>
          <p:nvSpPr>
            <p:cNvPr id="5" name="Rectangle 4"/>
            <p:cNvSpPr/>
            <p:nvPr/>
          </p:nvSpPr>
          <p:spPr>
            <a:xfrm rot="5400000">
              <a:off x="6768143" y="1371941"/>
              <a:ext cx="1440160" cy="360040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/>
            <p:cNvSpPr/>
            <p:nvPr/>
          </p:nvSpPr>
          <p:spPr>
            <a:xfrm rot="5400000">
              <a:off x="6768143" y="2812101"/>
              <a:ext cx="1440160" cy="36004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/>
            <p:cNvSpPr/>
            <p:nvPr/>
          </p:nvSpPr>
          <p:spPr>
            <a:xfrm rot="5400000">
              <a:off x="6768143" y="4242599"/>
              <a:ext cx="1440160" cy="3600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6768143" y="5682759"/>
              <a:ext cx="1440160" cy="3600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8" name="ZoneTexte 17"/>
          <p:cNvSpPr txBox="1"/>
          <p:nvPr/>
        </p:nvSpPr>
        <p:spPr>
          <a:xfrm rot="16200000">
            <a:off x="7000953" y="4993431"/>
            <a:ext cx="1766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400" dirty="0" smtClean="0">
                <a:solidFill>
                  <a:schemeClr val="accent4"/>
                </a:solidFill>
              </a:rPr>
              <a:t>Pool compensatoire</a:t>
            </a:r>
            <a:endParaRPr lang="fr-FR" sz="1400" dirty="0">
              <a:solidFill>
                <a:schemeClr val="accent4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 rot="16200000">
            <a:off x="5204318" y="3269428"/>
            <a:ext cx="2993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dirty="0" smtClean="0">
                <a:solidFill>
                  <a:schemeClr val="bg1"/>
                </a:solidFill>
              </a:rPr>
              <a:t>Biotopes protégées détruits</a:t>
            </a:r>
            <a:endParaRPr lang="fr-FR" dirty="0">
              <a:solidFill>
                <a:schemeClr val="bg1"/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6504057" y="3068960"/>
            <a:ext cx="373118" cy="3590738"/>
            <a:chOff x="7943298" y="2982749"/>
            <a:chExt cx="373118" cy="3590738"/>
          </a:xfrm>
        </p:grpSpPr>
        <p:sp>
          <p:nvSpPr>
            <p:cNvPr id="9" name="Rectangle 8"/>
            <p:cNvSpPr/>
            <p:nvPr/>
          </p:nvSpPr>
          <p:spPr>
            <a:xfrm rot="5400000">
              <a:off x="6341027" y="4598098"/>
              <a:ext cx="3590738" cy="36004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ZoneTexte 18"/>
            <p:cNvSpPr txBox="1"/>
            <p:nvPr/>
          </p:nvSpPr>
          <p:spPr>
            <a:xfrm rot="16200000">
              <a:off x="7272601" y="4474960"/>
              <a:ext cx="17107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LU" dirty="0" smtClean="0">
                  <a:solidFill>
                    <a:schemeClr val="bg1"/>
                  </a:solidFill>
                </a:rPr>
                <a:t>Biotopes créés</a:t>
              </a:r>
              <a:endParaRPr lang="fr-FR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7730479" y="921522"/>
            <a:ext cx="360040" cy="2176765"/>
            <a:chOff x="7596336" y="928093"/>
            <a:chExt cx="360040" cy="2176765"/>
          </a:xfrm>
        </p:grpSpPr>
        <p:grpSp>
          <p:nvGrpSpPr>
            <p:cNvPr id="16" name="Groupe 15"/>
            <p:cNvGrpSpPr/>
            <p:nvPr/>
          </p:nvGrpSpPr>
          <p:grpSpPr>
            <a:xfrm rot="5400000">
              <a:off x="6687974" y="1836456"/>
              <a:ext cx="2176764" cy="360040"/>
              <a:chOff x="821759" y="5888636"/>
              <a:chExt cx="2176764" cy="360040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821759" y="5888636"/>
                <a:ext cx="1440160" cy="360040"/>
              </a:xfrm>
              <a:prstGeom prst="rect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261919" y="5888636"/>
                <a:ext cx="736604" cy="360040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20" name="ZoneTexte 19"/>
            <p:cNvSpPr txBox="1"/>
            <p:nvPr/>
          </p:nvSpPr>
          <p:spPr>
            <a:xfrm rot="16200000">
              <a:off x="6692623" y="1885670"/>
              <a:ext cx="21767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LU" sz="1100" dirty="0" smtClean="0">
                  <a:solidFill>
                    <a:schemeClr val="bg1"/>
                  </a:solidFill>
                </a:rPr>
                <a:t>Biotopes protégés à compenser</a:t>
              </a:r>
              <a:endParaRPr lang="fr-FR" sz="1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2" name="ZoneTexte 21"/>
          <p:cNvSpPr txBox="1"/>
          <p:nvPr/>
        </p:nvSpPr>
        <p:spPr>
          <a:xfrm rot="16200000">
            <a:off x="4861555" y="4400257"/>
            <a:ext cx="2915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400" dirty="0" smtClean="0">
                <a:solidFill>
                  <a:schemeClr val="accent4"/>
                </a:solidFill>
              </a:rPr>
              <a:t>Valeur unitaire par ordre croissant </a:t>
            </a:r>
            <a:endParaRPr lang="fr-FR" sz="1400" dirty="0">
              <a:solidFill>
                <a:schemeClr val="accent4"/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V="1">
            <a:off x="6319390" y="2217667"/>
            <a:ext cx="0" cy="880620"/>
          </a:xfrm>
          <a:prstGeom prst="straightConnector1">
            <a:avLst/>
          </a:prstGeom>
          <a:ln w="25400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134724" y="846851"/>
            <a:ext cx="1101572" cy="5904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7333582" y="827050"/>
            <a:ext cx="1101572" cy="59046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5131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Exemples de façades vertes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27</a:t>
            </a:fld>
            <a:endParaRPr lang="fr-CH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318" y="1196752"/>
            <a:ext cx="243636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836712"/>
            <a:ext cx="21602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4657" y="3933056"/>
            <a:ext cx="4302837" cy="2684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908720"/>
            <a:ext cx="1926934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5667494" y="6009245"/>
            <a:ext cx="33105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sz="1050" dirty="0" smtClean="0">
                <a:solidFill>
                  <a:schemeClr val="accent4"/>
                </a:solidFill>
              </a:rPr>
              <a:t>photos</a:t>
            </a:r>
            <a:r>
              <a:rPr lang="fr-LU" sz="1050" dirty="0">
                <a:solidFill>
                  <a:schemeClr val="accent4"/>
                </a:solidFill>
              </a:rPr>
              <a:t>: https://www.verticalgardenpatrickblanc.com/</a:t>
            </a:r>
            <a:endParaRPr lang="fr-FR" sz="105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73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Biotopes protégés - </a:t>
            </a:r>
            <a:r>
              <a:rPr lang="en-GB" dirty="0" err="1" smtClean="0"/>
              <a:t>Projets</a:t>
            </a:r>
            <a:r>
              <a:rPr lang="en-GB" dirty="0" smtClean="0"/>
              <a:t> </a:t>
            </a:r>
            <a:r>
              <a:rPr lang="en-GB" dirty="0" err="1" smtClean="0"/>
              <a:t>d’atténuation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biotopes créés dans le cadre de la mise en œuvre de mesures/projets d’atténuation en vertu de l’article 27 de la Loi seront également comptabilisés pour la compensation </a:t>
            </a:r>
            <a:r>
              <a:rPr lang="fr-FR" i="1" dirty="0"/>
              <a:t>in situ </a:t>
            </a:r>
            <a:r>
              <a:rPr lang="fr-FR" dirty="0"/>
              <a:t>du projet de développement visé. </a:t>
            </a:r>
            <a:endParaRPr lang="fr-FR" dirty="0" smtClean="0"/>
          </a:p>
          <a:p>
            <a:r>
              <a:rPr lang="fr-LU" dirty="0" smtClean="0"/>
              <a:t>Projet d’atténuation – art 27. anticipation, minimisation, v. annulation d’impacts sur espèces protégées si habitats essentiels sont concernés (sites de reproduction, aires de repos)</a:t>
            </a:r>
            <a:endParaRPr lang="fr-FR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05308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408712" cy="504056"/>
          </a:xfrm>
        </p:spPr>
        <p:txBody>
          <a:bodyPr/>
          <a:lstStyle/>
          <a:p>
            <a:r>
              <a:rPr lang="fr-LU" dirty="0" smtClean="0"/>
              <a:t>Règles d’équivalence - HIC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400" dirty="0" smtClean="0"/>
          </a:p>
          <a:p>
            <a:r>
              <a:rPr lang="fr-FR" sz="2800" dirty="0" smtClean="0"/>
              <a:t>Les </a:t>
            </a:r>
            <a:r>
              <a:rPr lang="fr-FR" sz="2800" dirty="0"/>
              <a:t>habitats d’intérêt communautaire (HIC) seront compensés intégralement dans le pool compensatoire selon les règles énoncées à l’article 17, i.e., </a:t>
            </a:r>
            <a:r>
              <a:rPr lang="fr-FR" sz="2800" dirty="0" smtClean="0"/>
              <a:t>à l’identique/écologiquement équivalent et même secteur écologique</a:t>
            </a:r>
          </a:p>
          <a:p>
            <a:pPr marL="0" indent="0">
              <a:buNone/>
            </a:pPr>
            <a:endParaRPr lang="fr-FR" sz="2400" dirty="0"/>
          </a:p>
          <a:p>
            <a:endParaRPr lang="fr-FR" sz="24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29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2278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Bevölkerung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443" y="908720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en-US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smtClean="0"/>
              <a:t>602.000 </a:t>
            </a:r>
            <a:r>
              <a:rPr lang="en-US" sz="2800" err="1" smtClean="0"/>
              <a:t>Einwohner</a:t>
            </a:r>
            <a:r>
              <a:rPr lang="en-US" sz="2800" smtClean="0"/>
              <a:t> (233/km</a:t>
            </a:r>
            <a:r>
              <a:rPr lang="en-US" sz="2800" baseline="30000" smtClean="0"/>
              <a:t>2</a:t>
            </a:r>
            <a:r>
              <a:rPr lang="en-US" sz="2800" smtClean="0"/>
              <a:t>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2400" smtClean="0"/>
              <a:t>2050: 1 Million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FR" sz="2800" err="1" smtClean="0"/>
              <a:t>Mittlerer</a:t>
            </a:r>
            <a:r>
              <a:rPr lang="fr-FR" sz="2800" smtClean="0"/>
              <a:t> j. </a:t>
            </a:r>
            <a:r>
              <a:rPr lang="fr-FR" sz="2800" err="1" smtClean="0"/>
              <a:t>Bevölkerungszuwachs</a:t>
            </a:r>
            <a:r>
              <a:rPr lang="fr-FR" sz="2800" smtClean="0"/>
              <a:t>: 2,3 % (2010-2017)</a:t>
            </a:r>
            <a:endParaRPr lang="en-US" sz="280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</a:t>
            </a:fld>
            <a:endParaRPr lang="fr-C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8" y="3573016"/>
            <a:ext cx="8485283" cy="1955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813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Règles d’équivalence - HEIC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698" y="908720"/>
            <a:ext cx="8229600" cy="4929411"/>
          </a:xfrm>
        </p:spPr>
        <p:txBody>
          <a:bodyPr/>
          <a:lstStyle/>
          <a:p>
            <a:r>
              <a:rPr lang="fr-FR" sz="2800" dirty="0" smtClean="0"/>
              <a:t>Pour </a:t>
            </a:r>
            <a:r>
              <a:rPr lang="fr-FR" sz="2800" dirty="0"/>
              <a:t>les espèces auxquelles s’appliquera l’obligation de compensation de leurs habitats, une liste exhaustive de mesures compensatoires éligibles </a:t>
            </a:r>
            <a:r>
              <a:rPr lang="fr-FR" sz="2800" dirty="0" smtClean="0"/>
              <a:t>sera </a:t>
            </a:r>
            <a:r>
              <a:rPr lang="fr-FR" sz="2800" dirty="0"/>
              <a:t>établie. Les HEIC sont à compenser dans le même secteur écologique. </a:t>
            </a:r>
            <a:endParaRPr lang="fr-FR" sz="2800" dirty="0" smtClean="0"/>
          </a:p>
          <a:p>
            <a:r>
              <a:rPr lang="fr-FR" sz="2800" dirty="0" smtClean="0"/>
              <a:t>Les </a:t>
            </a:r>
            <a:r>
              <a:rPr lang="fr-FR" sz="2800" dirty="0"/>
              <a:t>listes sont à la base des règles d’équivalences applicables aux HEIC et seront implémentées en tant que telles dans le registre.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5384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739" y="1719830"/>
            <a:ext cx="1584176" cy="367240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dirty="0" smtClean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65919" y="1719830"/>
            <a:ext cx="1584176" cy="3672408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79099" y="1719830"/>
            <a:ext cx="1584176" cy="367240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92280" y="1719830"/>
            <a:ext cx="1584176" cy="3672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5" y="4312118"/>
            <a:ext cx="158417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312118"/>
            <a:ext cx="158417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919" y="4312118"/>
            <a:ext cx="158417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9099" y="4312118"/>
            <a:ext cx="1584176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16" y="188640"/>
            <a:ext cx="1584325" cy="108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835696" y="332656"/>
            <a:ext cx="5453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prstClr val="black"/>
                </a:solidFill>
                <a:latin typeface="Calibri"/>
              </a:rPr>
              <a:t>50m</a:t>
            </a:r>
            <a:r>
              <a:rPr lang="fr-LU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fr-LU" dirty="0" smtClean="0">
                <a:solidFill>
                  <a:prstClr val="black"/>
                </a:solidFill>
                <a:latin typeface="Calibri"/>
              </a:rPr>
              <a:t> – surface bâtie extérieure de la zone verte = 50 EP</a:t>
            </a:r>
            <a:endParaRPr lang="fr-FR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7979" y="2828835"/>
            <a:ext cx="1093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200 m</a:t>
            </a:r>
            <a:r>
              <a:rPr lang="fr-LU" sz="16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 herbage intensif (9)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LU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prstClr val="black"/>
                </a:solidFill>
                <a:latin typeface="Calibri"/>
              </a:rPr>
              <a:t>  1.800 EP</a:t>
            </a:r>
            <a:endParaRPr lang="fr-FR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2722162" y="2828835"/>
            <a:ext cx="1093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200 m</a:t>
            </a:r>
            <a:r>
              <a:rPr lang="fr-LU" sz="1600" baseline="30000" dirty="0" smtClean="0">
                <a:solidFill>
                  <a:prstClr val="black"/>
                </a:solidFill>
                <a:latin typeface="Calibri"/>
              </a:rPr>
              <a:t>2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verger (31)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LU" sz="16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 6.200 EP</a:t>
            </a:r>
            <a:endParaRPr lang="fr-FR" sz="1600" dirty="0" smtClea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6" name="Groupe 35"/>
          <p:cNvGrpSpPr/>
          <p:nvPr/>
        </p:nvGrpSpPr>
        <p:grpSpPr>
          <a:xfrm>
            <a:off x="1835696" y="927634"/>
            <a:ext cx="2804274" cy="369332"/>
            <a:chOff x="2578146" y="956660"/>
            <a:chExt cx="2804274" cy="369332"/>
          </a:xfrm>
        </p:grpSpPr>
        <p:sp>
          <p:nvSpPr>
            <p:cNvPr id="14" name="Ellipse 13"/>
            <p:cNvSpPr/>
            <p:nvPr/>
          </p:nvSpPr>
          <p:spPr>
            <a:xfrm>
              <a:off x="2578146" y="1008162"/>
              <a:ext cx="288032" cy="266328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mtClean="0">
                <a:solidFill>
                  <a:prstClr val="white"/>
                </a:solidFill>
              </a:endParaRPr>
            </a:p>
          </p:txBody>
        </p:sp>
        <p:sp>
          <p:nvSpPr>
            <p:cNvPr id="20" name="ZoneTexte 19"/>
            <p:cNvSpPr txBox="1"/>
            <p:nvPr/>
          </p:nvSpPr>
          <p:spPr>
            <a:xfrm>
              <a:off x="2924503" y="956660"/>
              <a:ext cx="24579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LU" dirty="0" smtClean="0">
                  <a:solidFill>
                    <a:prstClr val="black"/>
                  </a:solidFill>
                  <a:latin typeface="Calibri"/>
                </a:rPr>
                <a:t>arbre de 20 cm = 360 EP</a:t>
              </a:r>
              <a:endParaRPr lang="fr-FR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1" name="Ellipse 20"/>
          <p:cNvSpPr/>
          <p:nvPr/>
        </p:nvSpPr>
        <p:spPr>
          <a:xfrm>
            <a:off x="3671842" y="5120503"/>
            <a:ext cx="288032" cy="266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sp>
        <p:nvSpPr>
          <p:cNvPr id="22" name="Ellipse 21"/>
          <p:cNvSpPr/>
          <p:nvPr/>
        </p:nvSpPr>
        <p:spPr>
          <a:xfrm>
            <a:off x="3113991" y="5123831"/>
            <a:ext cx="288032" cy="266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sp>
        <p:nvSpPr>
          <p:cNvPr id="23" name="Ellipse 22"/>
          <p:cNvSpPr/>
          <p:nvPr/>
        </p:nvSpPr>
        <p:spPr>
          <a:xfrm>
            <a:off x="2501367" y="5103360"/>
            <a:ext cx="288032" cy="266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sp>
        <p:nvSpPr>
          <p:cNvPr id="27" name="ZoneTexte 26"/>
          <p:cNvSpPr txBox="1"/>
          <p:nvPr/>
        </p:nvSpPr>
        <p:spPr>
          <a:xfrm>
            <a:off x="5024339" y="2828835"/>
            <a:ext cx="10936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200 m</a:t>
            </a:r>
            <a:r>
              <a:rPr lang="fr-LU" sz="16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LU" sz="16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6510 (33)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LU" sz="1600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 7.200 EP</a:t>
            </a:r>
            <a:endParaRPr lang="fr-FR" sz="16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7337520" y="2828835"/>
            <a:ext cx="10936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200 m</a:t>
            </a:r>
            <a:r>
              <a:rPr lang="fr-LU" sz="1600" baseline="30000" dirty="0" smtClean="0">
                <a:solidFill>
                  <a:prstClr val="black"/>
                </a:solidFill>
                <a:latin typeface="Calibri"/>
              </a:rPr>
              <a:t>2</a:t>
            </a: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 herbage intensif/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sz="1600" dirty="0" smtClean="0">
                <a:solidFill>
                  <a:prstClr val="black"/>
                </a:solidFill>
                <a:latin typeface="Calibri"/>
              </a:rPr>
              <a:t>HEIC (9+5) 2.800 EP</a:t>
            </a:r>
            <a:endParaRPr lang="fr-FR" sz="1600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793984" y="6218774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srgbClr val="FF0000"/>
                </a:solidFill>
                <a:latin typeface="Calibri"/>
              </a:rPr>
              <a:t>0 EP</a:t>
            </a:r>
            <a:endParaRPr lang="fr-FR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4" name="ZoneTexte 23"/>
          <p:cNvSpPr txBox="1"/>
          <p:nvPr/>
        </p:nvSpPr>
        <p:spPr>
          <a:xfrm>
            <a:off x="2417456" y="5664776"/>
            <a:ext cx="17167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prstClr val="black"/>
                </a:solidFill>
                <a:latin typeface="Calibri"/>
              </a:rPr>
              <a:t>- </a:t>
            </a:r>
            <a:r>
              <a:rPr lang="fr-LU" dirty="0" smtClean="0">
                <a:solidFill>
                  <a:prstClr val="black"/>
                </a:solidFill>
                <a:latin typeface="Calibri"/>
              </a:rPr>
              <a:t>1.550 </a:t>
            </a:r>
            <a:r>
              <a:rPr lang="fr-LU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fr-LU" dirty="0" smtClean="0">
                <a:solidFill>
                  <a:prstClr val="black"/>
                </a:solidFill>
                <a:latin typeface="Calibri"/>
              </a:rPr>
              <a:t>+ 1.080 + 150 =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srgbClr val="FF0000"/>
                </a:solidFill>
                <a:latin typeface="Calibri"/>
              </a:rPr>
              <a:t>-320 </a:t>
            </a:r>
            <a:r>
              <a:rPr lang="fr-LU" dirty="0" smtClean="0">
                <a:solidFill>
                  <a:srgbClr val="FF0000"/>
                </a:solidFill>
                <a:latin typeface="Calibri"/>
              </a:rPr>
              <a:t>EP</a:t>
            </a:r>
            <a:endParaRPr lang="fr-FR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4907898" y="5631631"/>
            <a:ext cx="13708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prstClr val="black"/>
                </a:solidFill>
                <a:latin typeface="Calibri"/>
              </a:rPr>
              <a:t>0 - (50*33) =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prstClr val="black"/>
                </a:solidFill>
                <a:latin typeface="Calibri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srgbClr val="FF0000"/>
                </a:solidFill>
                <a:latin typeface="Calibri"/>
              </a:rPr>
              <a:t>- 1.650 EP</a:t>
            </a:r>
            <a:endParaRPr lang="fr-FR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2" name="ZoneTexte 31"/>
          <p:cNvSpPr txBox="1"/>
          <p:nvPr/>
        </p:nvSpPr>
        <p:spPr>
          <a:xfrm>
            <a:off x="7172474" y="5631631"/>
            <a:ext cx="14237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prstClr val="black"/>
                </a:solidFill>
                <a:latin typeface="Calibri"/>
              </a:rPr>
              <a:t>0 - (50*14) =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LU" dirty="0" smtClean="0">
              <a:solidFill>
                <a:prstClr val="black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srgbClr val="FF0000"/>
                </a:solidFill>
                <a:latin typeface="Calibri"/>
              </a:rPr>
              <a:t>- 700 EP</a:t>
            </a:r>
            <a:endParaRPr lang="fr-FR" dirty="0" smtClean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52739" y="5517232"/>
            <a:ext cx="8523717" cy="1152128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sp>
        <p:nvSpPr>
          <p:cNvPr id="31" name="ZoneTexte 30"/>
          <p:cNvSpPr txBox="1"/>
          <p:nvPr/>
        </p:nvSpPr>
        <p:spPr>
          <a:xfrm>
            <a:off x="155429" y="5522637"/>
            <a:ext cx="2049472" cy="369332"/>
          </a:xfrm>
          <a:prstGeom prst="rect">
            <a:avLst/>
          </a:prstGeom>
          <a:noFill/>
          <a:ln w="25400">
            <a:solidFill>
              <a:srgbClr val="00B050">
                <a:alpha val="88000"/>
              </a:srgbClr>
            </a:solidFill>
          </a:ln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fr-LU" dirty="0" smtClean="0">
                <a:solidFill>
                  <a:prstClr val="black"/>
                </a:solidFill>
                <a:latin typeface="Calibri"/>
              </a:rPr>
              <a:t>Pool compensatoire</a:t>
            </a:r>
            <a:endParaRPr lang="fr-FR" dirty="0" smtClea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52739" y="1484784"/>
            <a:ext cx="8523717" cy="403244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sp>
        <p:nvSpPr>
          <p:cNvPr id="35" name="Trapèze 34"/>
          <p:cNvSpPr/>
          <p:nvPr/>
        </p:nvSpPr>
        <p:spPr>
          <a:xfrm rot="21410238">
            <a:off x="2615868" y="4761134"/>
            <a:ext cx="1313055" cy="323393"/>
          </a:xfrm>
          <a:prstGeom prst="trapezoid">
            <a:avLst>
              <a:gd name="adj" fmla="val 31880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fr-FR" smtClean="0">
              <a:solidFill>
                <a:prstClr val="white"/>
              </a:solidFill>
            </a:endParaRPr>
          </a:p>
        </p:txBody>
      </p:sp>
      <p:grpSp>
        <p:nvGrpSpPr>
          <p:cNvPr id="37" name="Groupe 36"/>
          <p:cNvGrpSpPr/>
          <p:nvPr/>
        </p:nvGrpSpPr>
        <p:grpSpPr>
          <a:xfrm>
            <a:off x="4684749" y="924394"/>
            <a:ext cx="4160898" cy="369332"/>
            <a:chOff x="5462885" y="924394"/>
            <a:chExt cx="4160898" cy="369332"/>
          </a:xfrm>
        </p:grpSpPr>
        <p:sp>
          <p:nvSpPr>
            <p:cNvPr id="38" name="Trapèze 37"/>
            <p:cNvSpPr/>
            <p:nvPr/>
          </p:nvSpPr>
          <p:spPr>
            <a:xfrm>
              <a:off x="5462885" y="950110"/>
              <a:ext cx="1295186" cy="324380"/>
            </a:xfrm>
            <a:prstGeom prst="trapezoi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fr-FR" smtClean="0">
                <a:solidFill>
                  <a:prstClr val="white"/>
                </a:solidFill>
              </a:endParaRPr>
            </a:p>
          </p:txBody>
        </p:sp>
        <p:sp>
          <p:nvSpPr>
            <p:cNvPr id="39" name="ZoneTexte 38"/>
            <p:cNvSpPr txBox="1"/>
            <p:nvPr/>
          </p:nvSpPr>
          <p:spPr>
            <a:xfrm>
              <a:off x="6765628" y="924394"/>
              <a:ext cx="28581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fr-LU" dirty="0" smtClean="0">
                  <a:solidFill>
                    <a:prstClr val="black"/>
                  </a:solidFill>
                  <a:latin typeface="Calibri"/>
                </a:rPr>
                <a:t>Toit </a:t>
              </a:r>
              <a:r>
                <a:rPr lang="fr-LU" dirty="0" err="1" smtClean="0">
                  <a:solidFill>
                    <a:prstClr val="black"/>
                  </a:solidFill>
                  <a:latin typeface="Calibri"/>
                </a:rPr>
                <a:t>vég</a:t>
              </a:r>
              <a:r>
                <a:rPr lang="fr-LU" dirty="0" smtClean="0">
                  <a:solidFill>
                    <a:prstClr val="black"/>
                  </a:solidFill>
                  <a:latin typeface="Calibri"/>
                </a:rPr>
                <a:t>. (6) - 25 m</a:t>
              </a:r>
              <a:r>
                <a:rPr lang="fr-LU" baseline="30000" dirty="0" smtClean="0">
                  <a:solidFill>
                    <a:prstClr val="black"/>
                  </a:solidFill>
                  <a:latin typeface="Calibri"/>
                </a:rPr>
                <a:t>2</a:t>
              </a:r>
              <a:r>
                <a:rPr lang="fr-LU" dirty="0" smtClean="0">
                  <a:solidFill>
                    <a:prstClr val="black"/>
                  </a:solidFill>
                  <a:latin typeface="Calibri"/>
                </a:rPr>
                <a:t> = 150 EP</a:t>
              </a:r>
              <a:endParaRPr lang="fr-FR" dirty="0" smtClean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78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18" grpId="0"/>
      <p:bldP spid="24" grpId="0"/>
      <p:bldP spid="29" grpId="0"/>
      <p:bldP spid="32" grpId="0"/>
      <p:bldP spid="3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Bilans écologiques - Compétences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 smtClean="0"/>
              <a:t>Bilans écologiques (BE) sont réalisés par personnes agréées, ANF et syndicats de communes</a:t>
            </a:r>
          </a:p>
          <a:p>
            <a:r>
              <a:rPr lang="fr-LU" dirty="0" smtClean="0"/>
              <a:t>Période transitoire jusqu’à l’accès à l’application des bureaux d’études: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LU" sz="2400" dirty="0" smtClean="0"/>
              <a:t>Evaluation de la nécessité de réaliser BE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LU" sz="2400" dirty="0" smtClean="0"/>
              <a:t>Réalisation des bilans par l’ANF/bureau d’études et envoi aux requérants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LU" sz="2400" dirty="0" smtClean="0"/>
              <a:t>Envoi de dossier de demande à MDDI</a:t>
            </a:r>
          </a:p>
          <a:p>
            <a:pPr marL="971550" lvl="1" indent="-514350">
              <a:buFont typeface="+mj-lt"/>
              <a:buAutoNum type="arabicPeriod"/>
            </a:pPr>
            <a:r>
              <a:rPr lang="fr-LU" sz="2400" dirty="0" smtClean="0"/>
              <a:t>Si BE réalisé selon ancien régime et intention de recourir à pool compensatoire – OBLIGATION  de refaire EB avec </a:t>
            </a:r>
            <a:r>
              <a:rPr lang="fr-LU" sz="2400" dirty="0" err="1" smtClean="0"/>
              <a:t>Ecopoints</a:t>
            </a:r>
            <a:r>
              <a:rPr lang="fr-LU" sz="2400" dirty="0" smtClean="0"/>
              <a:t> (v. pt 1)</a:t>
            </a:r>
            <a:endParaRPr lang="fr-FR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67575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Application « </a:t>
            </a:r>
            <a:r>
              <a:rPr lang="fr-LU" dirty="0" err="1" smtClean="0"/>
              <a:t>Ecopoints</a:t>
            </a:r>
            <a:r>
              <a:rPr lang="fr-LU" dirty="0" smtClean="0"/>
              <a:t> »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LU" dirty="0" smtClean="0">
                <a:hlinkClick r:id="rId2"/>
              </a:rPr>
              <a:t>www.écopoints.lu</a:t>
            </a:r>
            <a:endParaRPr lang="fr-LU" dirty="0" smtClean="0"/>
          </a:p>
          <a:p>
            <a:r>
              <a:rPr lang="fr-LU" dirty="0" smtClean="0"/>
              <a:t>Objectifs:</a:t>
            </a:r>
          </a:p>
          <a:p>
            <a:endParaRPr lang="fr-LU" dirty="0" smtClean="0"/>
          </a:p>
          <a:p>
            <a:pPr lvl="1"/>
            <a:r>
              <a:rPr lang="fr-FR" dirty="0" smtClean="0"/>
              <a:t>Figer le barème et règles d’ajustements/corrections</a:t>
            </a:r>
          </a:p>
          <a:p>
            <a:pPr marL="0" indent="0">
              <a:buNone/>
            </a:pPr>
            <a:endParaRPr lang="fr-FR" dirty="0" smtClean="0"/>
          </a:p>
          <a:p>
            <a:pPr lvl="1"/>
            <a:r>
              <a:rPr lang="fr-FR" dirty="0" smtClean="0"/>
              <a:t>Uniformisation des opérations des acteurs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Contrôle et traçabilité des opérations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Sauvegarde centralisée des projets</a:t>
            </a:r>
          </a:p>
          <a:p>
            <a:endParaRPr lang="fr-FR" dirty="0" smtClean="0"/>
          </a:p>
          <a:p>
            <a:pPr lvl="1"/>
            <a:r>
              <a:rPr lang="fr-FR" dirty="0" smtClean="0"/>
              <a:t>Formatage unique selon les exigences du registre</a:t>
            </a:r>
          </a:p>
          <a:p>
            <a:endParaRPr lang="fr-LU" dirty="0" smtClean="0"/>
          </a:p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501008"/>
            <a:ext cx="2018958" cy="158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85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Application « </a:t>
            </a:r>
            <a:r>
              <a:rPr lang="fr-LU" dirty="0" err="1" smtClean="0"/>
              <a:t>Ecopoints</a:t>
            </a:r>
            <a:r>
              <a:rPr lang="fr-LU" dirty="0" smtClean="0"/>
              <a:t> »</a:t>
            </a:r>
            <a:endParaRPr lang="fr-FR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92611"/>
            <a:ext cx="8229600" cy="3664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34</a:t>
            </a:fld>
            <a:endParaRPr lang="fr-CH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1115616" y="1988840"/>
            <a:ext cx="6480720" cy="331236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 flipV="1">
            <a:off x="1331640" y="2132856"/>
            <a:ext cx="6840760" cy="30963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755576" y="836712"/>
            <a:ext cx="6481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LU" dirty="0" err="1" smtClean="0">
                <a:solidFill>
                  <a:schemeClr val="accent4"/>
                </a:solidFill>
              </a:rPr>
              <a:t>Ecopoints</a:t>
            </a:r>
            <a:r>
              <a:rPr lang="fr-LU" dirty="0" smtClean="0">
                <a:solidFill>
                  <a:schemeClr val="accent4"/>
                </a:solidFill>
              </a:rPr>
              <a:t> est ancré dans le monde réel</a:t>
            </a:r>
          </a:p>
          <a:p>
            <a:endParaRPr lang="fr-LU" dirty="0" smtClean="0">
              <a:solidFill>
                <a:schemeClr val="accent4"/>
              </a:solidFill>
            </a:endParaRPr>
          </a:p>
          <a:p>
            <a:r>
              <a:rPr lang="fr-LU" dirty="0" err="1" smtClean="0">
                <a:solidFill>
                  <a:schemeClr val="accent4"/>
                </a:solidFill>
              </a:rPr>
              <a:t>Ecopoints</a:t>
            </a:r>
            <a:r>
              <a:rPr lang="fr-LU" dirty="0" smtClean="0">
                <a:solidFill>
                  <a:schemeClr val="accent4"/>
                </a:solidFill>
              </a:rPr>
              <a:t> n’est pas doté de capacités d’intelligence artificielle</a:t>
            </a:r>
            <a:endParaRPr lang="fr-FR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2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Modalités de calcul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b="1" dirty="0"/>
              <a:t>Règlement grand-ducal du 1er août 2018 instituant un système numérique d’évaluation et de compensation en </a:t>
            </a:r>
            <a:r>
              <a:rPr lang="fr-FR" sz="2400" b="1" dirty="0" smtClean="0"/>
              <a:t>éco-points.</a:t>
            </a:r>
          </a:p>
          <a:p>
            <a:pPr marL="0" indent="0">
              <a:buNone/>
            </a:pPr>
            <a:r>
              <a:rPr lang="fr-FR" sz="2400" b="1" dirty="0" smtClean="0"/>
              <a:t>Art</a:t>
            </a:r>
            <a:r>
              <a:rPr lang="fr-FR" sz="2400" b="1" dirty="0"/>
              <a:t>. 5. </a:t>
            </a:r>
            <a:r>
              <a:rPr lang="fr-FR" sz="2800" dirty="0"/>
              <a:t>Fixation des modalités de calcul</a:t>
            </a:r>
          </a:p>
          <a:p>
            <a:pPr marL="0" indent="0">
              <a:buNone/>
            </a:pPr>
            <a:r>
              <a:rPr lang="fr-FR" sz="2800" dirty="0" smtClean="0"/>
              <a:t>Le </a:t>
            </a:r>
            <a:r>
              <a:rPr lang="fr-FR" sz="2800" dirty="0"/>
              <a:t>ministre arrête les modalités de calcul du système numérique en éco-points, y inclus l’ajustement et le facteur de </a:t>
            </a:r>
            <a:r>
              <a:rPr lang="fr-FR" sz="2800" dirty="0" smtClean="0"/>
              <a:t>correction</a:t>
            </a:r>
          </a:p>
          <a:p>
            <a:pPr lvl="2"/>
            <a:r>
              <a:rPr lang="fr-LU" dirty="0" smtClean="0"/>
              <a:t>Types d’infrastructures vertes éligibles pour compensation </a:t>
            </a:r>
            <a:r>
              <a:rPr lang="fr-LU" i="1" dirty="0" smtClean="0"/>
              <a:t>in situ</a:t>
            </a:r>
          </a:p>
          <a:p>
            <a:pPr lvl="2"/>
            <a:r>
              <a:rPr lang="fr-LU" dirty="0" smtClean="0"/>
              <a:t>Espace privatif vs espace commun</a:t>
            </a:r>
          </a:p>
          <a:p>
            <a:pPr lvl="2"/>
            <a:r>
              <a:rPr lang="fr-LU" dirty="0" smtClean="0"/>
              <a:t>Critères pour compensation en dehors des pools compensatoires (…)</a:t>
            </a:r>
            <a:endParaRPr lang="fr-FR" dirty="0" smtClean="0"/>
          </a:p>
          <a:p>
            <a:pPr marL="0" indent="0">
              <a:buNone/>
            </a:pPr>
            <a:r>
              <a:rPr lang="fr-LU" dirty="0" smtClean="0"/>
              <a:t>	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35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8470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Vision – Mitigation </a:t>
            </a:r>
            <a:r>
              <a:rPr lang="fr-LU" dirty="0" err="1" smtClean="0"/>
              <a:t>hierachy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36</a:t>
            </a:fld>
            <a:endParaRPr lang="fr-CH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45" y="1260475"/>
            <a:ext cx="7921909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3347864" y="4365104"/>
            <a:ext cx="720080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/>
          <p:cNvCxnSpPr/>
          <p:nvPr/>
        </p:nvCxnSpPr>
        <p:spPr>
          <a:xfrm>
            <a:off x="4211960" y="3284984"/>
            <a:ext cx="720080" cy="57606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>
            <a:off x="5220072" y="2564904"/>
            <a:ext cx="720080" cy="576064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6012160" y="2060848"/>
            <a:ext cx="720080" cy="576064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78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Registre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929411"/>
          </a:xfrm>
        </p:spPr>
        <p:txBody>
          <a:bodyPr/>
          <a:lstStyle/>
          <a:p>
            <a:r>
              <a:rPr lang="fr-LU" sz="2800" dirty="0" smtClean="0"/>
              <a:t>Importation directe à partir d’</a:t>
            </a:r>
            <a:r>
              <a:rPr lang="fr-LU" sz="2800" dirty="0" err="1" smtClean="0"/>
              <a:t>Ecopoints</a:t>
            </a:r>
            <a:endParaRPr lang="fr-LU" sz="2400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37</a:t>
            </a:fld>
            <a:endParaRPr lang="fr-CH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96" y="2253830"/>
            <a:ext cx="7919864" cy="4226633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23528" y="5013176"/>
            <a:ext cx="2232248" cy="12241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2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Registre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929411"/>
          </a:xfrm>
        </p:spPr>
        <p:txBody>
          <a:bodyPr/>
          <a:lstStyle/>
          <a:p>
            <a:r>
              <a:rPr lang="fr-LU" sz="2400" dirty="0" smtClean="0"/>
              <a:t>Répertoire de tous les projets de développement et de compensation</a:t>
            </a:r>
            <a:endParaRPr lang="fr-LU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38</a:t>
            </a:fld>
            <a:endParaRPr lang="fr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108" y="1722524"/>
            <a:ext cx="8532440" cy="440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8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Registre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929411"/>
          </a:xfrm>
        </p:spPr>
        <p:txBody>
          <a:bodyPr/>
          <a:lstStyle/>
          <a:p>
            <a:r>
              <a:rPr lang="fr-LU" sz="2400" dirty="0"/>
              <a:t>Bilans à temps </a:t>
            </a:r>
            <a:r>
              <a:rPr lang="fr-LU" sz="2400" dirty="0" smtClean="0"/>
              <a:t>réel selon:</a:t>
            </a:r>
          </a:p>
          <a:p>
            <a:pPr lvl="1"/>
            <a:r>
              <a:rPr lang="fr-LU" sz="2000" dirty="0" smtClean="0"/>
              <a:t> type de projet, secteur écologique, type de biotopes, années, …</a:t>
            </a:r>
            <a:endParaRPr lang="fr-LU" sz="1600" dirty="0" smtClean="0"/>
          </a:p>
          <a:p>
            <a:pPr lvl="1"/>
            <a:endParaRPr lang="fr-LU" sz="200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39</a:t>
            </a:fld>
            <a:endParaRPr lang="fr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50" y="2774935"/>
            <a:ext cx="7704088" cy="3725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5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Wirtschaftswachstum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4</a:t>
            </a:fld>
            <a:endParaRPr lang="fr-CH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5333" y="1567926"/>
            <a:ext cx="6133334" cy="431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343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Aspects techniques</a:t>
            </a:r>
            <a:br>
              <a:rPr lang="fr-LU" dirty="0" smtClean="0"/>
            </a:br>
            <a:r>
              <a:rPr lang="fr-LU" dirty="0"/>
              <a:t>	</a:t>
            </a:r>
            <a:endParaRPr lang="fr-LU" dirty="0">
              <a:solidFill>
                <a:schemeClr val="accent4"/>
              </a:solidFill>
            </a:endParaRPr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 smtClean="0">
                <a:solidFill>
                  <a:schemeClr val="accent4"/>
                </a:solidFill>
              </a:rPr>
              <a:t>Accès</a:t>
            </a:r>
          </a:p>
          <a:p>
            <a:r>
              <a:rPr lang="fr-LU" dirty="0">
                <a:solidFill>
                  <a:schemeClr val="accent4"/>
                </a:solidFill>
              </a:rPr>
              <a:t>Structure données géographiques</a:t>
            </a:r>
            <a:endParaRPr lang="fr-LU" dirty="0" smtClean="0">
              <a:solidFill>
                <a:schemeClr val="accent4"/>
              </a:solidFill>
            </a:endParaRPr>
          </a:p>
          <a:p>
            <a:r>
              <a:rPr lang="fr-LU" dirty="0" smtClean="0">
                <a:solidFill>
                  <a:schemeClr val="accent4"/>
                </a:solidFill>
              </a:rPr>
              <a:t>Démonstration </a:t>
            </a:r>
            <a:r>
              <a:rPr lang="fr-LU" dirty="0">
                <a:solidFill>
                  <a:schemeClr val="accent4"/>
                </a:solidFill>
              </a:rPr>
              <a:t>« </a:t>
            </a:r>
            <a:r>
              <a:rPr lang="fr-LU" dirty="0" err="1">
                <a:solidFill>
                  <a:schemeClr val="accent4"/>
                </a:solidFill>
              </a:rPr>
              <a:t>Ecopoints</a:t>
            </a:r>
            <a:r>
              <a:rPr lang="fr-LU" dirty="0">
                <a:solidFill>
                  <a:schemeClr val="accent4"/>
                </a:solidFill>
              </a:rPr>
              <a:t> </a:t>
            </a:r>
            <a:r>
              <a:rPr lang="fr-LU" dirty="0" smtClean="0">
                <a:solidFill>
                  <a:schemeClr val="accent4"/>
                </a:solidFill>
              </a:rPr>
              <a:t>»</a:t>
            </a:r>
          </a:p>
          <a:p>
            <a:r>
              <a:rPr lang="fr-LU" dirty="0" smtClean="0">
                <a:solidFill>
                  <a:schemeClr val="accent4"/>
                </a:solidFill>
              </a:rPr>
              <a:t>Dossiers </a:t>
            </a:r>
            <a:r>
              <a:rPr lang="fr-LU" dirty="0">
                <a:solidFill>
                  <a:schemeClr val="accent4"/>
                </a:solidFill>
              </a:rPr>
              <a:t>de demande</a:t>
            </a:r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40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1435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Accès  « </a:t>
            </a:r>
            <a:r>
              <a:rPr lang="fr-LU" dirty="0" err="1" smtClean="0"/>
              <a:t>Ecopoints</a:t>
            </a:r>
            <a:r>
              <a:rPr lang="fr-LU" dirty="0" smtClean="0"/>
              <a:t> »</a:t>
            </a:r>
            <a:endParaRPr lang="fr-LU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 smtClean="0"/>
              <a:t>Commander un certificat LUXTRUST=&gt; </a:t>
            </a:r>
            <a:r>
              <a:rPr lang="fr-LU" dirty="0" err="1" smtClean="0"/>
              <a:t>Signing</a:t>
            </a:r>
            <a:r>
              <a:rPr lang="fr-LU" dirty="0" smtClean="0"/>
              <a:t> Stick ou </a:t>
            </a:r>
            <a:r>
              <a:rPr lang="fr-LU" dirty="0" err="1" smtClean="0"/>
              <a:t>Smartcard</a:t>
            </a:r>
            <a:r>
              <a:rPr lang="fr-LU" dirty="0" smtClean="0"/>
              <a:t> (</a:t>
            </a:r>
            <a:r>
              <a:rPr lang="fr-LU" dirty="0" smtClean="0">
                <a:hlinkClick r:id="rId2"/>
              </a:rPr>
              <a:t>www.luxtrust.lu</a:t>
            </a:r>
            <a:r>
              <a:rPr lang="fr-LU" dirty="0" smtClean="0"/>
              <a:t>)</a:t>
            </a:r>
          </a:p>
          <a:p>
            <a:r>
              <a:rPr lang="fr-FR" dirty="0" smtClean="0"/>
              <a:t>Demander </a:t>
            </a:r>
            <a:r>
              <a:rPr lang="fr-FR" dirty="0"/>
              <a:t>un compte utilisateur IAM-VPN  </a:t>
            </a:r>
            <a:r>
              <a:rPr lang="fr-FR" dirty="0" smtClean="0"/>
              <a:t>par mail (</a:t>
            </a:r>
            <a:r>
              <a:rPr lang="fr-FR" dirty="0" smtClean="0">
                <a:hlinkClick r:id="rId3"/>
              </a:rPr>
              <a:t>ecopoints@anf.etat.lu</a:t>
            </a:r>
            <a:r>
              <a:rPr lang="fr-FR" dirty="0" smtClean="0"/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 smtClean="0"/>
              <a:t>Toutes ces informations sont disponibles sur: </a:t>
            </a:r>
            <a:r>
              <a:rPr lang="fr-FR" sz="2000" dirty="0" smtClean="0">
                <a:solidFill>
                  <a:schemeClr val="accent1">
                    <a:lumMod val="50000"/>
                  </a:schemeClr>
                </a:solidFill>
              </a:rPr>
              <a:t>https</a:t>
            </a:r>
            <a:r>
              <a:rPr lang="fr-FR" sz="2000" dirty="0">
                <a:solidFill>
                  <a:schemeClr val="accent1">
                    <a:lumMod val="50000"/>
                  </a:schemeClr>
                </a:solidFill>
              </a:rPr>
              <a:t>://environnement.public.lu/fr/actualites/2018/octobre2018/oecopoints.html</a:t>
            </a:r>
            <a:endParaRPr lang="fr-L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LU" smtClean="0">
                <a:solidFill>
                  <a:srgbClr val="808080"/>
                </a:solidFill>
              </a:rPr>
              <a:pPr>
                <a:defRPr/>
              </a:pPr>
              <a:t>41</a:t>
            </a:fld>
            <a:endParaRPr lang="fr-L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9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257535"/>
            <a:ext cx="6192688" cy="504056"/>
          </a:xfrm>
        </p:spPr>
        <p:txBody>
          <a:bodyPr/>
          <a:lstStyle/>
          <a:p>
            <a:r>
              <a:rPr lang="fr-LU" dirty="0"/>
              <a:t>Structure données géographiques</a:t>
            </a:r>
            <a:br>
              <a:rPr lang="fr-LU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443" y="908720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Système </a:t>
            </a:r>
            <a:r>
              <a:rPr lang="fr-LU" dirty="0"/>
              <a:t>de </a:t>
            </a:r>
            <a:r>
              <a:rPr lang="fr-LU" dirty="0" smtClean="0"/>
              <a:t>coordonnées: Luxembourg 1930 Gauss</a:t>
            </a:r>
            <a:endParaRPr lang="fr-L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LU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42</a:t>
            </a:fld>
            <a:endParaRPr>
              <a:solidFill>
                <a:srgbClr val="8080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1800" y="1844824"/>
            <a:ext cx="3312368" cy="449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64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Structure données géographiques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443" y="908720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Structure du tableau </a:t>
            </a:r>
            <a:r>
              <a:rPr lang="fr-LU" dirty="0"/>
              <a:t>d'attributs </a:t>
            </a:r>
            <a:r>
              <a:rPr lang="fr-LU" dirty="0" smtClean="0"/>
              <a:t>SHAPEFILES valable pour polygones et ponctuels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Champs obligatoires: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OCSOL_CODE (</a:t>
            </a:r>
            <a:r>
              <a:rPr lang="fr-LU" dirty="0" err="1" smtClean="0"/>
              <a:t>text</a:t>
            </a:r>
            <a:r>
              <a:rPr lang="fr-LU" dirty="0" smtClean="0"/>
              <a:t> </a:t>
            </a:r>
            <a:r>
              <a:rPr lang="fr-LU" dirty="0" err="1" smtClean="0"/>
              <a:t>field</a:t>
            </a:r>
            <a:r>
              <a:rPr lang="fr-LU" dirty="0" smtClean="0"/>
              <a:t>) =&gt; référence du biotope </a:t>
            </a:r>
          </a:p>
          <a:p>
            <a:pPr marL="914400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LU" dirty="0" smtClean="0"/>
              <a:t>(p.ex. 3.5.1.) </a:t>
            </a:r>
            <a:r>
              <a:rPr lang="fr-LU" sz="1400" i="1" dirty="0" smtClean="0"/>
              <a:t>(Attention: ne pas oublier le point (.) à la fin, 3.5.1 n’est pas reconnu)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fr-LU" dirty="0"/>
              <a:t>OBJ_NUM </a:t>
            </a:r>
            <a:r>
              <a:rPr lang="fr-LU" dirty="0" smtClean="0"/>
              <a:t>(</a:t>
            </a:r>
            <a:r>
              <a:rPr lang="fr-LU" dirty="0" err="1" smtClean="0"/>
              <a:t>field</a:t>
            </a:r>
            <a:r>
              <a:rPr lang="fr-LU" dirty="0" smtClean="0"/>
              <a:t>: long </a:t>
            </a:r>
            <a:r>
              <a:rPr lang="fr-LU" dirty="0" err="1" smtClean="0"/>
              <a:t>integer</a:t>
            </a:r>
            <a:r>
              <a:rPr lang="fr-LU" dirty="0" smtClean="0"/>
              <a:t>) =&gt; référence du polygone; numéro entier consécutif (1- infini)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Champ facultatif: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Description du biotope (</a:t>
            </a:r>
            <a:r>
              <a:rPr lang="fr-LU" dirty="0" err="1" smtClean="0"/>
              <a:t>text</a:t>
            </a:r>
            <a:r>
              <a:rPr lang="fr-LU" dirty="0" smtClean="0"/>
              <a:t> </a:t>
            </a:r>
            <a:r>
              <a:rPr lang="fr-LU" dirty="0" err="1" smtClean="0"/>
              <a:t>field</a:t>
            </a:r>
            <a:r>
              <a:rPr lang="fr-LU" dirty="0" smtClean="0"/>
              <a:t>) </a:t>
            </a:r>
          </a:p>
          <a:p>
            <a:pPr marL="914400" lvl="2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LU" dirty="0" smtClean="0"/>
              <a:t>(p.ex. 6510 - </a:t>
            </a:r>
            <a:r>
              <a:rPr lang="fr-FR" dirty="0" smtClean="0"/>
              <a:t>Prairies </a:t>
            </a:r>
            <a:r>
              <a:rPr lang="fr-FR" dirty="0"/>
              <a:t>maigres de fauche de basse </a:t>
            </a:r>
            <a:r>
              <a:rPr lang="fr-FR" dirty="0" smtClean="0"/>
              <a:t>altitude)</a:t>
            </a:r>
            <a:endParaRPr lang="fr-LU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43</a:t>
            </a:fld>
            <a:endParaRPr>
              <a:solidFill>
                <a:srgbClr val="80808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2915816" y="3501008"/>
            <a:ext cx="288032" cy="2160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292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Structure données géographiques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44</a:t>
            </a:fld>
            <a:endParaRPr>
              <a:solidFill>
                <a:srgbClr val="808080"/>
              </a:solidFill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09769"/>
            <a:ext cx="8229600" cy="463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6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Structure données géographiques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45</a:t>
            </a:fld>
            <a:endParaRPr>
              <a:solidFill>
                <a:srgbClr val="80808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7386" y="1260475"/>
            <a:ext cx="7989227" cy="4929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10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Structure données géographiques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443" y="908720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Indications polygones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pas de superposition de nœuds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fr-LU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46</a:t>
            </a:fld>
            <a:endParaRPr>
              <a:solidFill>
                <a:srgbClr val="8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852936"/>
            <a:ext cx="5590326" cy="2304256"/>
          </a:xfrm>
          <a:prstGeom prst="rect">
            <a:avLst/>
          </a:prstGeom>
        </p:spPr>
      </p:pic>
      <p:sp>
        <p:nvSpPr>
          <p:cNvPr id="5" name="Multiply 4"/>
          <p:cNvSpPr/>
          <p:nvPr/>
        </p:nvSpPr>
        <p:spPr>
          <a:xfrm>
            <a:off x="3027784" y="2780928"/>
            <a:ext cx="3456384" cy="1944216"/>
          </a:xfrm>
          <a:prstGeom prst="mathMultiply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91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Structure données géographiques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443" y="908720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/>
              <a:t>Indications </a:t>
            </a:r>
            <a:r>
              <a:rPr lang="fr-LU" dirty="0" smtClean="0"/>
              <a:t>polygones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Éviter de mettre des nœuds inutiles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fr-LU" dirty="0" smtClean="0"/>
              <a:t>Pas de superpositions entre polygones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fr-L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47</a:t>
            </a:fld>
            <a:endParaRPr>
              <a:solidFill>
                <a:srgbClr val="8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752" y="2797190"/>
            <a:ext cx="5304762" cy="27619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2760817"/>
            <a:ext cx="4334185" cy="283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2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Structure données géographiques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443" y="908720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fr-LU" dirty="0" smtClean="0"/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fr-L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LU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48</a:t>
            </a:fld>
            <a:endParaRPr>
              <a:solidFill>
                <a:srgbClr val="80808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92" y="2427338"/>
            <a:ext cx="4594532" cy="3610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97081" y="1052736"/>
            <a:ext cx="5555303" cy="11695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 fontAlgn="base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Wingdings" pitchFamily="2" charset="2"/>
              <a:buChar char="Ø"/>
            </a:pPr>
            <a:r>
              <a:rPr lang="fr-LU" sz="3200" kern="0" dirty="0">
                <a:solidFill>
                  <a:srgbClr val="808080"/>
                </a:solidFill>
              </a:rPr>
              <a:t>Indications </a:t>
            </a:r>
            <a:r>
              <a:rPr lang="fr-LU" sz="3200" kern="0" dirty="0" smtClean="0">
                <a:solidFill>
                  <a:srgbClr val="808080"/>
                </a:solidFill>
              </a:rPr>
              <a:t>polygones:</a:t>
            </a:r>
          </a:p>
          <a:p>
            <a:pPr marL="914400" lvl="1" indent="-457200" fontAlgn="base"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SzPct val="80000"/>
              <a:buFont typeface="Arial" panose="020B0604020202020204" pitchFamily="34" charset="0"/>
              <a:buChar char="•"/>
            </a:pPr>
            <a:r>
              <a:rPr lang="fr-FR" sz="2800" dirty="0">
                <a:solidFill>
                  <a:schemeClr val="tx2"/>
                </a:solidFill>
              </a:rPr>
              <a:t>accrochage de tous les </a:t>
            </a:r>
            <a:r>
              <a:rPr lang="fr-FR" sz="2800" dirty="0" err="1">
                <a:solidFill>
                  <a:schemeClr val="tx2"/>
                </a:solidFill>
              </a:rPr>
              <a:t>noeuds</a:t>
            </a:r>
            <a:endParaRPr lang="fr-LU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8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Structure données géographiques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443" y="908720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>
                <a:solidFill>
                  <a:srgbClr val="808080"/>
                </a:solidFill>
              </a:rPr>
              <a:t>Indications </a:t>
            </a:r>
            <a:r>
              <a:rPr lang="fr-LU" dirty="0" smtClean="0">
                <a:solidFill>
                  <a:srgbClr val="808080"/>
                </a:solidFill>
              </a:rPr>
              <a:t>polygones</a:t>
            </a:r>
            <a:endParaRPr lang="fr-LU" dirty="0">
              <a:solidFill>
                <a:srgbClr val="808080"/>
              </a:solidFill>
            </a:endParaRPr>
          </a:p>
          <a:p>
            <a:pPr lvl="1"/>
            <a:r>
              <a:rPr lang="fr-FR" dirty="0" smtClean="0"/>
              <a:t>Pas de trous ni d’écarts, </a:t>
            </a:r>
            <a:r>
              <a:rPr lang="fr-FR" dirty="0"/>
              <a:t>ni de digitalisation </a:t>
            </a:r>
            <a:r>
              <a:rPr lang="fr-FR" dirty="0" smtClean="0"/>
              <a:t>en </a:t>
            </a:r>
            <a:r>
              <a:rPr lang="en-US" dirty="0" err="1" smtClean="0"/>
              <a:t>rafale</a:t>
            </a:r>
            <a:endParaRPr lang="en-US" dirty="0" smtClean="0"/>
          </a:p>
          <a:p>
            <a:pPr lvl="1"/>
            <a:r>
              <a:rPr lang="fr-FR" dirty="0" smtClean="0"/>
              <a:t>les </a:t>
            </a:r>
            <a:r>
              <a:rPr lang="fr-FR" dirty="0" err="1" smtClean="0"/>
              <a:t>shapefiles</a:t>
            </a:r>
            <a:r>
              <a:rPr lang="fr-FR" dirty="0" smtClean="0"/>
              <a:t> </a:t>
            </a:r>
            <a:r>
              <a:rPr lang="fr-FR" dirty="0"/>
              <a:t>doivent être </a:t>
            </a:r>
            <a:r>
              <a:rPr lang="fr-FR" dirty="0" err="1"/>
              <a:t>topologiquement</a:t>
            </a:r>
            <a:r>
              <a:rPr lang="fr-FR" dirty="0"/>
              <a:t> correct</a:t>
            </a:r>
            <a:endParaRPr lang="fr-LU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LU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49</a:t>
            </a:fld>
            <a:endParaRPr>
              <a:solidFill>
                <a:srgbClr val="8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3560061"/>
            <a:ext cx="5256584" cy="313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20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 smtClean="0"/>
              <a:t>Arbeitsmarkt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+/- 400.000 Arbeitsplätze</a:t>
            </a:r>
          </a:p>
          <a:p>
            <a:pPr lvl="2"/>
            <a:r>
              <a:rPr lang="de-DE" dirty="0"/>
              <a:t>2050: 755.000</a:t>
            </a:r>
          </a:p>
          <a:p>
            <a:pPr lvl="1"/>
            <a:r>
              <a:rPr lang="de-DE" dirty="0"/>
              <a:t>183.500 Grenzgänger</a:t>
            </a:r>
          </a:p>
          <a:p>
            <a:pPr lvl="2"/>
            <a:r>
              <a:rPr lang="de-DE" dirty="0"/>
              <a:t>2050: 320.000</a:t>
            </a:r>
          </a:p>
          <a:p>
            <a:pPr lvl="1"/>
            <a:r>
              <a:rPr lang="de-DE" dirty="0"/>
              <a:t>222.500 Anwohner</a:t>
            </a:r>
          </a:p>
          <a:p>
            <a:r>
              <a:rPr lang="de-DE" dirty="0"/>
              <a:t>6 von 10 neu </a:t>
            </a:r>
            <a:r>
              <a:rPr lang="de-DE" dirty="0" smtClean="0"/>
              <a:t>geschaffenen </a:t>
            </a:r>
            <a:endParaRPr lang="de-DE" dirty="0"/>
          </a:p>
          <a:p>
            <a:pPr marL="0" indent="0">
              <a:buNone/>
            </a:pPr>
            <a:r>
              <a:rPr lang="de-DE" dirty="0"/>
              <a:t>Arbeitsplätzen von </a:t>
            </a:r>
            <a:endParaRPr lang="de-DE" dirty="0" smtClean="0"/>
          </a:p>
          <a:p>
            <a:pPr marL="0" indent="0">
              <a:buNone/>
            </a:pPr>
            <a:r>
              <a:rPr lang="de-DE" dirty="0" smtClean="0"/>
              <a:t>Grenzgängern besetzt</a:t>
            </a:r>
            <a:endParaRPr lang="de-DE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5</a:t>
            </a:fld>
            <a:endParaRPr lang="fr-CH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24744"/>
            <a:ext cx="3462337" cy="49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29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/>
              <a:t>Structure données géographiques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443" y="908720"/>
            <a:ext cx="8229600" cy="492941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dirty="0"/>
              <a:t>Indications polygones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fr-LU" dirty="0" smtClean="0"/>
              <a:t>Exemple modèle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fr-LU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smtClean="0">
                <a:solidFill>
                  <a:srgbClr val="808080"/>
                </a:solidFill>
              </a:rPr>
              <a:pPr>
                <a:defRPr/>
              </a:pPr>
              <a:t>50</a:t>
            </a:fld>
            <a:endParaRPr>
              <a:solidFill>
                <a:srgbClr val="80808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276872"/>
            <a:ext cx="8932287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198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err="1" smtClean="0"/>
              <a:t>Ecopoints</a:t>
            </a:r>
            <a:endParaRPr lang="fr-LU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 smtClean="0"/>
              <a:t>Démonstration application web:</a:t>
            </a:r>
          </a:p>
          <a:p>
            <a:pPr marL="0" indent="0">
              <a:buNone/>
            </a:pPr>
            <a:r>
              <a:rPr lang="fr-LU" u="sng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</a:t>
            </a:r>
            <a:r>
              <a:rPr lang="fr-LU" u="sng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://www.ecopoints.lu</a:t>
            </a:r>
            <a:r>
              <a:rPr lang="fr-LU" u="sng" dirty="0" smtClean="0">
                <a:solidFill>
                  <a:schemeClr val="accent1">
                    <a:lumMod val="50000"/>
                  </a:schemeClr>
                </a:solidFill>
                <a:hlinkClick r:id="rId2"/>
              </a:rPr>
              <a:t>/#/</a:t>
            </a:r>
            <a:endParaRPr lang="fr-LU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fr-LU" u="sng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fr-LU" dirty="0" smtClean="0"/>
              <a:t>Browser: Utilisez </a:t>
            </a:r>
            <a:r>
              <a:rPr lang="fr-LU" dirty="0"/>
              <a:t>de préférence </a:t>
            </a:r>
          </a:p>
          <a:p>
            <a:pPr marL="0" indent="0">
              <a:buNone/>
            </a:pPr>
            <a:r>
              <a:rPr lang="fr-LU" dirty="0" smtClean="0">
                <a:solidFill>
                  <a:schemeClr val="accent4"/>
                </a:solidFill>
              </a:rPr>
              <a:t>				</a:t>
            </a:r>
          </a:p>
          <a:p>
            <a:pPr marL="0" indent="0">
              <a:buNone/>
            </a:pPr>
            <a:endParaRPr lang="fr-LU" dirty="0">
              <a:solidFill>
                <a:schemeClr val="accent4"/>
              </a:solidFill>
            </a:endParaRPr>
          </a:p>
          <a:p>
            <a:pPr marL="0" indent="0">
              <a:buNone/>
            </a:pPr>
            <a:r>
              <a:rPr lang="fr-LU" dirty="0" smtClean="0">
                <a:solidFill>
                  <a:schemeClr val="accent4"/>
                </a:solidFill>
              </a:rPr>
              <a:t>			Google chrome</a:t>
            </a:r>
            <a:endParaRPr lang="fr-LU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fr-LU" u="sng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51</a:t>
            </a:fld>
            <a:endParaRPr lang="fr-CH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293096"/>
            <a:ext cx="1703422" cy="166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745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Traitement des dossiers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 smtClean="0"/>
              <a:t>Dossier de demande complet</a:t>
            </a:r>
          </a:p>
          <a:p>
            <a:pPr lvl="1"/>
            <a:r>
              <a:rPr lang="fr-FR" sz="2000" dirty="0" smtClean="0"/>
              <a:t>Art 59(3</a:t>
            </a:r>
            <a:r>
              <a:rPr lang="fr-FR" sz="2000" dirty="0"/>
              <a:t>) En cas de demande d’autorisation portant </a:t>
            </a:r>
            <a:r>
              <a:rPr lang="fr-FR" sz="2000" b="1" dirty="0"/>
              <a:t>dérogation à l’interdiction prévue par l’article 17</a:t>
            </a:r>
            <a:r>
              <a:rPr lang="fr-FR" sz="2000" dirty="0"/>
              <a:t>, paragraphe </a:t>
            </a:r>
            <a:r>
              <a:rPr lang="fr-FR" sz="2000" dirty="0" smtClean="0"/>
              <a:t>1er, la </a:t>
            </a:r>
            <a:r>
              <a:rPr lang="fr-FR" sz="2000" dirty="0"/>
              <a:t>demande d’autorisation comporte une </a:t>
            </a:r>
            <a:r>
              <a:rPr lang="fr-FR" sz="2000" b="1" dirty="0"/>
              <a:t>identification précise des biotopes protégés, des habitats </a:t>
            </a:r>
            <a:r>
              <a:rPr lang="fr-FR" sz="2000" b="1" dirty="0" smtClean="0"/>
              <a:t>d’intérêt communautaire </a:t>
            </a:r>
            <a:r>
              <a:rPr lang="fr-FR" sz="2000" b="1" dirty="0"/>
              <a:t>et des habitats des espèces </a:t>
            </a:r>
            <a:r>
              <a:rPr lang="fr-FR" sz="2000" b="1" dirty="0" smtClean="0"/>
              <a:t>d’intérêt communautaire</a:t>
            </a:r>
            <a:r>
              <a:rPr lang="fr-FR" sz="2000" dirty="0" smtClean="0"/>
              <a:t> </a:t>
            </a:r>
            <a:r>
              <a:rPr lang="fr-FR" sz="2000" dirty="0"/>
              <a:t>pour lesquelles l’état de </a:t>
            </a:r>
            <a:r>
              <a:rPr lang="fr-FR" sz="2000" dirty="0" smtClean="0"/>
              <a:t> conservation a été </a:t>
            </a:r>
            <a:r>
              <a:rPr lang="fr-FR" sz="2000" dirty="0"/>
              <a:t>évalué non favorable concernés par la demande élaborée par une personne agréée </a:t>
            </a:r>
            <a:r>
              <a:rPr lang="fr-FR" sz="2000" b="1" dirty="0"/>
              <a:t>ainsi que </a:t>
            </a:r>
            <a:r>
              <a:rPr lang="fr-FR" sz="2000" b="1" dirty="0" smtClean="0"/>
              <a:t>l’évaluation des </a:t>
            </a:r>
            <a:r>
              <a:rPr lang="fr-FR" sz="2000" b="1" dirty="0"/>
              <a:t>éco-points. </a:t>
            </a:r>
            <a:endParaRPr lang="fr-FR" sz="2000" b="1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52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5426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Formulaires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53</a:t>
            </a:fld>
            <a:endParaRPr lang="fr-CH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6559040" cy="492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e 5"/>
          <p:cNvGrpSpPr/>
          <p:nvPr/>
        </p:nvGrpSpPr>
        <p:grpSpPr>
          <a:xfrm>
            <a:off x="3563888" y="0"/>
            <a:ext cx="5233330" cy="6460207"/>
            <a:chOff x="3563888" y="0"/>
            <a:chExt cx="5233330" cy="646020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0"/>
              <a:ext cx="5017306" cy="6460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Ellipse 4"/>
            <p:cNvSpPr/>
            <p:nvPr/>
          </p:nvSpPr>
          <p:spPr>
            <a:xfrm>
              <a:off x="3563888" y="3645024"/>
              <a:ext cx="4968552" cy="122413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7" name="ZoneTexte 6"/>
          <p:cNvSpPr txBox="1"/>
          <p:nvPr/>
        </p:nvSpPr>
        <p:spPr>
          <a:xfrm>
            <a:off x="107505" y="6381328"/>
            <a:ext cx="9036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https://environnement.public.lu/fr/emweltprozeduren/personnes-privees/formulaire_CN.html</a:t>
            </a:r>
          </a:p>
        </p:txBody>
      </p:sp>
    </p:spTree>
    <p:extLst>
      <p:ext uri="{BB962C8B-B14F-4D97-AF65-F5344CB8AC3E}">
        <p14:creationId xmlns:p14="http://schemas.microsoft.com/office/powerpoint/2010/main" val="98285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Dossier demande CN</a:t>
            </a:r>
            <a:endParaRPr lang="fr-LU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dirty="0" smtClean="0"/>
              <a:t>Identification précise: Carte selon envergure du projet (min. A4)</a:t>
            </a:r>
          </a:p>
          <a:p>
            <a:r>
              <a:rPr lang="fr-LU" dirty="0" smtClean="0"/>
              <a:t>Evaluation des éco-points: Rapport </a:t>
            </a:r>
            <a:r>
              <a:rPr lang="fr-LU" dirty="0" err="1"/>
              <a:t>Ecopoints</a:t>
            </a:r>
            <a:endParaRPr lang="fr-LU" dirty="0"/>
          </a:p>
          <a:p>
            <a:endParaRPr lang="fr-LU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LU" smtClean="0">
                <a:solidFill>
                  <a:srgbClr val="808080"/>
                </a:solidFill>
              </a:rPr>
              <a:pPr>
                <a:defRPr/>
              </a:pPr>
              <a:t>54</a:t>
            </a:fld>
            <a:endParaRPr lang="fr-LU">
              <a:solidFill>
                <a:srgbClr val="80808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97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55</a:t>
            </a:fld>
            <a:endParaRPr lang="fr-CH"/>
          </a:p>
        </p:txBody>
      </p:sp>
      <p:pic>
        <p:nvPicPr>
          <p:cNvPr id="2154" name="Picture 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9106"/>
            <a:ext cx="6192688" cy="65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4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dirty="0" smtClean="0"/>
              <a:t>Merci!</a:t>
            </a:r>
            <a:br>
              <a:rPr lang="fr-LU" dirty="0" smtClean="0"/>
            </a:br>
            <a:r>
              <a:rPr lang="fr-LU" dirty="0"/>
              <a:t/>
            </a:r>
            <a:br>
              <a:rPr lang="fr-LU" dirty="0"/>
            </a:br>
            <a:r>
              <a:rPr lang="fr-LU" dirty="0" smtClean="0"/>
              <a:t/>
            </a:r>
            <a:br>
              <a:rPr lang="fr-LU" dirty="0" smtClean="0"/>
            </a:br>
            <a:r>
              <a:rPr lang="fr-LU" dirty="0"/>
              <a:t/>
            </a:r>
            <a:br>
              <a:rPr lang="fr-LU" dirty="0"/>
            </a:br>
            <a:endParaRPr lang="fr-LU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1A5853-74E8-4477-9BDE-179E73DE4D1F}" type="slidenum">
              <a:rPr lang="fr-LU" smtClean="0"/>
              <a:pPr>
                <a:defRPr/>
              </a:pPr>
              <a:t>56</a:t>
            </a:fld>
            <a:endParaRPr lang="fr-LU"/>
          </a:p>
        </p:txBody>
      </p:sp>
    </p:spTree>
    <p:extLst>
      <p:ext uri="{BB962C8B-B14F-4D97-AF65-F5344CB8AC3E}">
        <p14:creationId xmlns:p14="http://schemas.microsoft.com/office/powerpoint/2010/main" val="279028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Flächennutzung</a:t>
            </a:r>
            <a:r>
              <a:rPr lang="fr-LU" smtClean="0"/>
              <a:t>/ </a:t>
            </a:r>
            <a:r>
              <a:rPr lang="fr-LU" err="1" smtClean="0"/>
              <a:t>Flächenverbrauch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6</a:t>
            </a:fld>
            <a:endParaRPr lang="fr-CH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52736"/>
            <a:ext cx="7920880" cy="359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149080"/>
            <a:ext cx="4562518" cy="248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353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Kollateralschäden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929411"/>
          </a:xfrm>
        </p:spPr>
        <p:txBody>
          <a:bodyPr/>
          <a:lstStyle/>
          <a:p>
            <a:r>
              <a:rPr lang="fr-LU" dirty="0" err="1" smtClean="0"/>
              <a:t>Hoher</a:t>
            </a:r>
            <a:r>
              <a:rPr lang="fr-LU" dirty="0" smtClean="0"/>
              <a:t> </a:t>
            </a:r>
            <a:r>
              <a:rPr lang="fr-LU" dirty="0" err="1" smtClean="0"/>
              <a:t>Flächenverbrauch</a:t>
            </a:r>
            <a:endParaRPr lang="fr-LU" dirty="0" smtClean="0"/>
          </a:p>
          <a:p>
            <a:r>
              <a:rPr lang="fr-LU" dirty="0" err="1" smtClean="0"/>
              <a:t>Biodiversitätsverlust</a:t>
            </a:r>
            <a:endParaRPr lang="fr-LU" dirty="0" smtClean="0"/>
          </a:p>
          <a:p>
            <a:r>
              <a:rPr lang="fr-LU" dirty="0" err="1" smtClean="0"/>
              <a:t>Zerschneidung</a:t>
            </a:r>
            <a:r>
              <a:rPr lang="fr-LU" dirty="0" smtClean="0"/>
              <a:t> </a:t>
            </a:r>
            <a:r>
              <a:rPr lang="fr-LU" dirty="0" err="1" smtClean="0"/>
              <a:t>und</a:t>
            </a:r>
            <a:r>
              <a:rPr lang="fr-LU" dirty="0" smtClean="0"/>
              <a:t> </a:t>
            </a:r>
            <a:r>
              <a:rPr lang="fr-LU" dirty="0" err="1" smtClean="0"/>
              <a:t>Zersiedlung</a:t>
            </a:r>
            <a:r>
              <a:rPr lang="fr-LU" dirty="0" smtClean="0"/>
              <a:t> der </a:t>
            </a:r>
            <a:r>
              <a:rPr lang="fr-LU" dirty="0" err="1" smtClean="0"/>
              <a:t>Landschaft</a:t>
            </a:r>
            <a:endParaRPr lang="fr-LU" dirty="0"/>
          </a:p>
          <a:p>
            <a:r>
              <a:rPr lang="fr-LU" dirty="0" err="1" smtClean="0"/>
              <a:t>Hoher</a:t>
            </a:r>
            <a:r>
              <a:rPr lang="fr-LU" dirty="0" smtClean="0"/>
              <a:t> </a:t>
            </a:r>
            <a:r>
              <a:rPr lang="fr-LU" dirty="0" err="1" smtClean="0"/>
              <a:t>Kompensationsbedarf</a:t>
            </a:r>
            <a:endParaRPr lang="fr-LU" dirty="0" smtClean="0"/>
          </a:p>
          <a:p>
            <a:r>
              <a:rPr lang="fr-LU" dirty="0"/>
              <a:t>Boom des </a:t>
            </a:r>
            <a:r>
              <a:rPr lang="fr-LU" dirty="0" err="1"/>
              <a:t>Immobilienmarktes</a:t>
            </a:r>
            <a:r>
              <a:rPr lang="fr-LU" dirty="0"/>
              <a:t> </a:t>
            </a:r>
            <a:r>
              <a:rPr lang="fr-LU" dirty="0" err="1"/>
              <a:t>und</a:t>
            </a:r>
            <a:r>
              <a:rPr lang="fr-LU" dirty="0"/>
              <a:t> </a:t>
            </a:r>
            <a:r>
              <a:rPr lang="fr-LU" dirty="0" err="1"/>
              <a:t>Preisexplosion</a:t>
            </a:r>
            <a:endParaRPr lang="fr-LU" dirty="0"/>
          </a:p>
          <a:p>
            <a:r>
              <a:rPr lang="fr-LU" dirty="0" smtClean="0"/>
              <a:t>Hohe </a:t>
            </a:r>
            <a:r>
              <a:rPr lang="fr-LU" dirty="0" err="1" smtClean="0"/>
              <a:t>Konkurenz</a:t>
            </a:r>
            <a:r>
              <a:rPr lang="fr-LU" dirty="0" smtClean="0"/>
              <a:t> </a:t>
            </a:r>
            <a:r>
              <a:rPr lang="fr-LU" dirty="0" err="1" smtClean="0"/>
              <a:t>bei</a:t>
            </a:r>
            <a:r>
              <a:rPr lang="fr-LU" dirty="0" smtClean="0"/>
              <a:t> </a:t>
            </a:r>
            <a:r>
              <a:rPr lang="fr-LU" dirty="0" err="1" smtClean="0"/>
              <a:t>Zugriff</a:t>
            </a:r>
            <a:r>
              <a:rPr lang="fr-LU" dirty="0" smtClean="0"/>
              <a:t> </a:t>
            </a:r>
            <a:r>
              <a:rPr lang="fr-LU" dirty="0" err="1" smtClean="0"/>
              <a:t>auf</a:t>
            </a:r>
            <a:r>
              <a:rPr lang="fr-LU" dirty="0" smtClean="0"/>
              <a:t> </a:t>
            </a:r>
            <a:r>
              <a:rPr lang="fr-LU" dirty="0" err="1" smtClean="0"/>
              <a:t>Flächen</a:t>
            </a:r>
            <a:r>
              <a:rPr lang="fr-LU" dirty="0" smtClean="0"/>
              <a:t> </a:t>
            </a:r>
            <a:r>
              <a:rPr lang="fr-LU" dirty="0" err="1" smtClean="0"/>
              <a:t>zw</a:t>
            </a:r>
            <a:r>
              <a:rPr lang="fr-LU" dirty="0" smtClean="0"/>
              <a:t>. </a:t>
            </a:r>
            <a:r>
              <a:rPr lang="fr-LU" dirty="0" err="1" smtClean="0"/>
              <a:t>Gewerbe</a:t>
            </a:r>
            <a:r>
              <a:rPr lang="fr-LU" dirty="0" smtClean="0"/>
              <a:t>, </a:t>
            </a:r>
            <a:r>
              <a:rPr lang="fr-LU" dirty="0" err="1" smtClean="0"/>
              <a:t>Wohnungsbau</a:t>
            </a:r>
            <a:r>
              <a:rPr lang="fr-LU" dirty="0" smtClean="0"/>
              <a:t>, Transport, </a:t>
            </a:r>
            <a:r>
              <a:rPr lang="fr-LU" dirty="0" err="1" smtClean="0"/>
              <a:t>Landwirtschaft</a:t>
            </a:r>
            <a:r>
              <a:rPr lang="fr-LU" dirty="0" smtClean="0"/>
              <a:t> </a:t>
            </a:r>
            <a:r>
              <a:rPr lang="fr-LU" dirty="0" err="1" smtClean="0"/>
              <a:t>und</a:t>
            </a:r>
            <a:r>
              <a:rPr lang="fr-LU" dirty="0" smtClean="0"/>
              <a:t> </a:t>
            </a:r>
            <a:r>
              <a:rPr lang="fr-LU" dirty="0" err="1" smtClean="0"/>
              <a:t>Naturschutz</a:t>
            </a:r>
            <a:endParaRPr lang="fr-LU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7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2820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Kompensation</a:t>
            </a:r>
            <a:r>
              <a:rPr lang="fr-LU" smtClean="0"/>
              <a:t> – vor </a:t>
            </a:r>
            <a:r>
              <a:rPr lang="fr-LU" err="1" smtClean="0"/>
              <a:t>Novellierung</a:t>
            </a:r>
            <a:endParaRPr lang="fr-LU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929411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smtClean="0"/>
              <a:t>1982: </a:t>
            </a:r>
            <a:r>
              <a:rPr lang="fr-LU" sz="2800" err="1" smtClean="0"/>
              <a:t>Kompensationspflanzung</a:t>
            </a:r>
            <a:r>
              <a:rPr lang="fr-LU" sz="2800" smtClean="0"/>
              <a:t> </a:t>
            </a:r>
            <a:r>
              <a:rPr lang="fr-LU" sz="2800" err="1" smtClean="0"/>
              <a:t>bei</a:t>
            </a:r>
            <a:r>
              <a:rPr lang="fr-LU" sz="2800" smtClean="0"/>
              <a:t> </a:t>
            </a:r>
            <a:r>
              <a:rPr lang="fr-LU" sz="2800" err="1" smtClean="0"/>
              <a:t>Waldrodung</a:t>
            </a:r>
            <a:r>
              <a:rPr lang="fr-LU" sz="2800" smtClean="0"/>
              <a:t> – </a:t>
            </a:r>
            <a:r>
              <a:rPr lang="fr-LU" sz="2800" err="1" smtClean="0"/>
              <a:t>qualitativ</a:t>
            </a:r>
            <a:r>
              <a:rPr lang="fr-LU" sz="2800" smtClean="0"/>
              <a:t> </a:t>
            </a:r>
            <a:r>
              <a:rPr lang="fr-LU" sz="2800" err="1" smtClean="0"/>
              <a:t>und</a:t>
            </a:r>
            <a:r>
              <a:rPr lang="fr-LU" sz="2800" smtClean="0"/>
              <a:t> </a:t>
            </a:r>
            <a:r>
              <a:rPr lang="fr-LU" sz="2800" err="1" smtClean="0"/>
              <a:t>quantitativ</a:t>
            </a:r>
            <a:r>
              <a:rPr lang="fr-LU" sz="2800" smtClean="0"/>
              <a:t> </a:t>
            </a:r>
            <a:r>
              <a:rPr lang="fr-LU" sz="2800" err="1" smtClean="0"/>
              <a:t>gleichwertige</a:t>
            </a:r>
            <a:r>
              <a:rPr lang="fr-LU" sz="2800" smtClean="0"/>
              <a:t> </a:t>
            </a:r>
            <a:r>
              <a:rPr lang="fr-LU" sz="2800" err="1" smtClean="0"/>
              <a:t>Kompensation</a:t>
            </a:r>
            <a:r>
              <a:rPr lang="fr-LU" sz="2800" smtClean="0"/>
              <a:t> </a:t>
            </a:r>
            <a:r>
              <a:rPr lang="fr-LU" sz="2800" err="1" smtClean="0"/>
              <a:t>auf</a:t>
            </a:r>
            <a:r>
              <a:rPr lang="fr-LU" sz="2800" smtClean="0"/>
              <a:t> </a:t>
            </a:r>
            <a:r>
              <a:rPr lang="fr-LU" sz="2800" err="1" smtClean="0"/>
              <a:t>selben</a:t>
            </a:r>
            <a:r>
              <a:rPr lang="fr-LU" sz="2800" smtClean="0"/>
              <a:t>, </a:t>
            </a:r>
            <a:r>
              <a:rPr lang="fr-LU" sz="2800" err="1" smtClean="0"/>
              <a:t>oder</a:t>
            </a:r>
            <a:r>
              <a:rPr lang="fr-LU" sz="2800" smtClean="0"/>
              <a:t> </a:t>
            </a:r>
            <a:r>
              <a:rPr lang="fr-LU" sz="2800" err="1" smtClean="0"/>
              <a:t>benachbarten</a:t>
            </a:r>
            <a:r>
              <a:rPr lang="fr-LU" sz="2800" smtClean="0"/>
              <a:t> </a:t>
            </a:r>
            <a:r>
              <a:rPr lang="fr-LU" sz="2800" err="1" smtClean="0"/>
              <a:t>Gemeinde</a:t>
            </a:r>
            <a:r>
              <a:rPr lang="fr-LU" sz="280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smtClean="0"/>
              <a:t>2004: idem + </a:t>
            </a:r>
            <a:r>
              <a:rPr lang="fr-LU" sz="2800" err="1" smtClean="0"/>
              <a:t>obligatorische</a:t>
            </a:r>
            <a:r>
              <a:rPr lang="fr-LU" sz="2800" smtClean="0"/>
              <a:t> </a:t>
            </a:r>
            <a:r>
              <a:rPr lang="fr-LU" sz="2800" err="1" smtClean="0"/>
              <a:t>Kompensation</a:t>
            </a:r>
            <a:r>
              <a:rPr lang="fr-LU" sz="2800" smtClean="0"/>
              <a:t> </a:t>
            </a:r>
            <a:r>
              <a:rPr lang="fr-LU" sz="2800" err="1" smtClean="0"/>
              <a:t>bei</a:t>
            </a:r>
            <a:r>
              <a:rPr lang="fr-LU" sz="2800" smtClean="0"/>
              <a:t> </a:t>
            </a:r>
            <a:r>
              <a:rPr lang="fr-LU" sz="2800" err="1" smtClean="0"/>
              <a:t>Zerstörung</a:t>
            </a:r>
            <a:r>
              <a:rPr lang="fr-LU" sz="2800" smtClean="0"/>
              <a:t> von </a:t>
            </a:r>
            <a:r>
              <a:rPr lang="fr-LU" sz="2800" err="1" smtClean="0"/>
              <a:t>geschützten</a:t>
            </a:r>
            <a:r>
              <a:rPr lang="fr-LU" sz="2800" smtClean="0"/>
              <a:t> </a:t>
            </a:r>
            <a:r>
              <a:rPr lang="fr-LU" sz="2800" err="1" smtClean="0"/>
              <a:t>Biotopen</a:t>
            </a:r>
            <a:r>
              <a:rPr lang="fr-LU" sz="2800" smtClean="0"/>
              <a:t> </a:t>
            </a:r>
            <a:r>
              <a:rPr lang="fr-LU" sz="2800" err="1" smtClean="0"/>
              <a:t>und</a:t>
            </a:r>
            <a:r>
              <a:rPr lang="fr-LU" sz="2800" smtClean="0"/>
              <a:t> </a:t>
            </a:r>
            <a:r>
              <a:rPr lang="fr-LU" sz="2800" err="1" smtClean="0"/>
              <a:t>Habitaten</a:t>
            </a:r>
            <a:r>
              <a:rPr lang="fr-LU" sz="2800" smtClean="0"/>
              <a:t>, </a:t>
            </a:r>
            <a:r>
              <a:rPr lang="fr-LU" sz="2800" err="1" smtClean="0"/>
              <a:t>sowie</a:t>
            </a:r>
            <a:r>
              <a:rPr lang="fr-LU" sz="2800" smtClean="0"/>
              <a:t> </a:t>
            </a:r>
            <a:r>
              <a:rPr lang="fr-LU" sz="2800" err="1" smtClean="0"/>
              <a:t>Lebensräumen</a:t>
            </a:r>
            <a:r>
              <a:rPr lang="fr-LU" sz="2800" smtClean="0"/>
              <a:t> von </a:t>
            </a:r>
            <a:r>
              <a:rPr lang="fr-LU" sz="2800" err="1" smtClean="0"/>
              <a:t>geschützten</a:t>
            </a:r>
            <a:r>
              <a:rPr lang="fr-LU" sz="2800" smtClean="0"/>
              <a:t> </a:t>
            </a:r>
            <a:r>
              <a:rPr lang="fr-LU" sz="2800" err="1" smtClean="0"/>
              <a:t>Arten</a:t>
            </a:r>
            <a:r>
              <a:rPr lang="fr-LU" sz="2800" smtClean="0"/>
              <a:t>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LU" sz="2800" err="1" smtClean="0"/>
              <a:t>Artikel</a:t>
            </a:r>
            <a:r>
              <a:rPr lang="fr-LU" sz="2800" smtClean="0"/>
              <a:t> 6 (4) FFH </a:t>
            </a:r>
            <a:r>
              <a:rPr lang="fr-LU" sz="2800" err="1" smtClean="0"/>
              <a:t>Richtlinie</a:t>
            </a:r>
            <a:endParaRPr lang="fr-LU" sz="280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305067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LU" err="1" smtClean="0"/>
              <a:t>Umsetzung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LU" err="1" smtClean="0"/>
              <a:t>Projekt</a:t>
            </a:r>
            <a:r>
              <a:rPr lang="fr-LU" smtClean="0"/>
              <a:t> </a:t>
            </a:r>
            <a:r>
              <a:rPr lang="fr-LU" err="1" smtClean="0"/>
              <a:t>bezogen</a:t>
            </a:r>
            <a:endParaRPr lang="fr-FR" smtClean="0"/>
          </a:p>
          <a:p>
            <a:r>
              <a:rPr lang="fr-LU" err="1" smtClean="0"/>
              <a:t>Verantwortung</a:t>
            </a:r>
            <a:r>
              <a:rPr lang="fr-LU" smtClean="0"/>
              <a:t> des </a:t>
            </a:r>
            <a:r>
              <a:rPr lang="fr-LU" err="1" smtClean="0"/>
              <a:t>Bauherrn</a:t>
            </a:r>
            <a:endParaRPr lang="fr-LU" smtClean="0"/>
          </a:p>
          <a:p>
            <a:r>
              <a:rPr lang="fr-LU" err="1" smtClean="0"/>
              <a:t>Kompensierungsmassnahmen</a:t>
            </a:r>
            <a:r>
              <a:rPr lang="fr-LU" smtClean="0"/>
              <a:t> </a:t>
            </a:r>
            <a:r>
              <a:rPr lang="fr-LU" err="1" smtClean="0"/>
              <a:t>werden</a:t>
            </a:r>
            <a:r>
              <a:rPr lang="fr-LU" smtClean="0"/>
              <a:t> </a:t>
            </a:r>
            <a:r>
              <a:rPr lang="fr-LU" err="1" smtClean="0"/>
              <a:t>vom</a:t>
            </a:r>
            <a:r>
              <a:rPr lang="fr-LU" smtClean="0"/>
              <a:t> </a:t>
            </a:r>
            <a:r>
              <a:rPr lang="fr-LU" err="1" smtClean="0"/>
              <a:t>privaten</a:t>
            </a:r>
            <a:r>
              <a:rPr lang="fr-LU" smtClean="0"/>
              <a:t> </a:t>
            </a:r>
            <a:r>
              <a:rPr lang="fr-LU" err="1" smtClean="0"/>
              <a:t>Bauherrn</a:t>
            </a:r>
            <a:r>
              <a:rPr lang="fr-LU" smtClean="0"/>
              <a:t> </a:t>
            </a:r>
            <a:r>
              <a:rPr lang="fr-LU" err="1" smtClean="0"/>
              <a:t>oder</a:t>
            </a:r>
            <a:r>
              <a:rPr lang="fr-LU" smtClean="0"/>
              <a:t> den </a:t>
            </a:r>
            <a:r>
              <a:rPr lang="fr-LU" err="1" smtClean="0"/>
              <a:t>Bauverwaltungen</a:t>
            </a:r>
            <a:r>
              <a:rPr lang="fr-LU" smtClean="0"/>
              <a:t> </a:t>
            </a:r>
            <a:r>
              <a:rPr lang="fr-LU" err="1" smtClean="0"/>
              <a:t>umgesetzt</a:t>
            </a:r>
            <a:endParaRPr lang="fr-LU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9675EF-14CD-4ED8-B4FA-515528AC52E1}" type="slidenum">
              <a:rPr lang="fr-CH" smtClean="0"/>
              <a:pPr>
                <a:defRPr/>
              </a:pPr>
              <a:t>9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2326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ésentation ANF compensations Paris 5-6.11.2015_fw">
  <a:themeElements>
    <a:clrScheme name="Gouvernement luxembourgeois">
      <a:dk1>
        <a:srgbClr val="FF0000"/>
      </a:dk1>
      <a:lt1>
        <a:srgbClr val="FFFFFF"/>
      </a:lt1>
      <a:dk2>
        <a:srgbClr val="80808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Gouvernement luxembourgeoi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présentation ANF compensations Paris 5-6.11.2015_fw</Template>
  <TotalTime>0</TotalTime>
  <Words>1909</Words>
  <Application>Microsoft Office PowerPoint</Application>
  <PresentationFormat>Affichage à l'écran (4:3)</PresentationFormat>
  <Paragraphs>319</Paragraphs>
  <Slides>56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56</vt:i4>
      </vt:variant>
    </vt:vector>
  </HeadingPairs>
  <TitlesOfParts>
    <vt:vector size="58" baseType="lpstr">
      <vt:lpstr>présentation ANF compensations Paris 5-6.11.2015_fw</vt:lpstr>
      <vt:lpstr>Thème Office</vt:lpstr>
      <vt:lpstr>Présentation application « Ecopoints »</vt:lpstr>
      <vt:lpstr>Überblick</vt:lpstr>
      <vt:lpstr>Bevölkerung</vt:lpstr>
      <vt:lpstr>Wirtschaftswachstum</vt:lpstr>
      <vt:lpstr>Arbeitsmarkt</vt:lpstr>
      <vt:lpstr>Flächennutzung/ Flächenverbrauch</vt:lpstr>
      <vt:lpstr>Kollateralschäden</vt:lpstr>
      <vt:lpstr>Kompensation – vor Novellierung</vt:lpstr>
      <vt:lpstr>Umsetzung</vt:lpstr>
      <vt:lpstr>Bilanz</vt:lpstr>
      <vt:lpstr>Novelierung des Naturschutzgesetzes</vt:lpstr>
      <vt:lpstr>Novelierung des Naturschutzgesetzes</vt:lpstr>
      <vt:lpstr>Novelierung des Naturschutzgesetzes</vt:lpstr>
      <vt:lpstr>Novelierung des Naturschutzgesetzes</vt:lpstr>
      <vt:lpstr>Governance</vt:lpstr>
      <vt:lpstr>Vorbereitungen</vt:lpstr>
      <vt:lpstr>Ökologische Bezirke und prioritäre Gebiete</vt:lpstr>
      <vt:lpstr>Caractérisation des projets </vt:lpstr>
      <vt:lpstr>Ecopoints</vt:lpstr>
      <vt:lpstr>Ecopoints</vt:lpstr>
      <vt:lpstr>Localisation </vt:lpstr>
      <vt:lpstr>Pondérations - ajustement</vt:lpstr>
      <vt:lpstr>Pondération - HEIC</vt:lpstr>
      <vt:lpstr>Pondération - généralités</vt:lpstr>
      <vt:lpstr>Règles d’équivalence – biotopes protégés</vt:lpstr>
      <vt:lpstr>Biotopes protégés - Compensation in situ </vt:lpstr>
      <vt:lpstr>Exemples de façades vertes</vt:lpstr>
      <vt:lpstr>Biotopes protégés - Projets d’atténuation</vt:lpstr>
      <vt:lpstr>Règles d’équivalence - HIC</vt:lpstr>
      <vt:lpstr>Règles d’équivalence - HEIC</vt:lpstr>
      <vt:lpstr>Présentation PowerPoint</vt:lpstr>
      <vt:lpstr>Bilans écologiques - Compétences</vt:lpstr>
      <vt:lpstr>Application « Ecopoints »</vt:lpstr>
      <vt:lpstr>Application « Ecopoints »</vt:lpstr>
      <vt:lpstr>Modalités de calcul</vt:lpstr>
      <vt:lpstr>Vision – Mitigation hierachy</vt:lpstr>
      <vt:lpstr>Registre</vt:lpstr>
      <vt:lpstr>Registre</vt:lpstr>
      <vt:lpstr>Registre</vt:lpstr>
      <vt:lpstr>Aspects techniques  </vt:lpstr>
      <vt:lpstr>Accès  « Ecopoints »</vt:lpstr>
      <vt:lpstr>Structure données géographiques </vt:lpstr>
      <vt:lpstr>Structure données géographiques</vt:lpstr>
      <vt:lpstr>Structure données géographiques</vt:lpstr>
      <vt:lpstr>Structure données géographiques</vt:lpstr>
      <vt:lpstr>Structure données géographiques</vt:lpstr>
      <vt:lpstr>Structure données géographiques</vt:lpstr>
      <vt:lpstr>Structure données géographiques</vt:lpstr>
      <vt:lpstr>Structure données géographiques</vt:lpstr>
      <vt:lpstr>Structure données géographiques</vt:lpstr>
      <vt:lpstr>Ecopoints</vt:lpstr>
      <vt:lpstr>Traitement des dossiers</vt:lpstr>
      <vt:lpstr>Formulaires</vt:lpstr>
      <vt:lpstr>Dossier demande CN</vt:lpstr>
      <vt:lpstr>Présentation PowerPoint</vt:lpstr>
      <vt:lpstr>Merci!    </vt:lpstr>
    </vt:vector>
  </TitlesOfParts>
  <Company>CTIE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Compensation écologique au Luxembourg</dc:title>
  <dc:creator>Frank Wolff</dc:creator>
  <cp:lastModifiedBy>Frank Wolff</cp:lastModifiedBy>
  <cp:revision>136</cp:revision>
  <cp:lastPrinted>2018-09-19T10:13:50Z</cp:lastPrinted>
  <dcterms:created xsi:type="dcterms:W3CDTF">2016-05-20T13:50:38Z</dcterms:created>
  <dcterms:modified xsi:type="dcterms:W3CDTF">2018-11-20T07:38:22Z</dcterms:modified>
</cp:coreProperties>
</file>