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5364163" cy="7561263"/>
  <p:notesSz cx="6858000" cy="9144000"/>
  <p:defaultTextStyle>
    <a:defPPr>
      <a:defRPr lang="fr-FR"/>
    </a:defPPr>
    <a:lvl1pPr marL="0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280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8561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7841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7122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6402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5683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4963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4244" algn="l" defTabSz="73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270" y="-84"/>
      </p:cViewPr>
      <p:guideLst>
        <p:guide orient="horz" pos="2382"/>
        <p:guide pos="16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12" y="2348894"/>
            <a:ext cx="4559539" cy="16207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25" y="4284716"/>
            <a:ext cx="375491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8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7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6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84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54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23956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31471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763" y="404318"/>
            <a:ext cx="905203" cy="860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57" y="404318"/>
            <a:ext cx="2626205" cy="860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73393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5685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32" y="4858812"/>
            <a:ext cx="4559539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732" y="3204787"/>
            <a:ext cx="4559539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92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85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784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71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64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56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849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542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48470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56" y="2352393"/>
            <a:ext cx="1765704" cy="665286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6263" y="2352393"/>
            <a:ext cx="1765704" cy="665286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34673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08" y="302801"/>
            <a:ext cx="482774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08" y="1692533"/>
            <a:ext cx="2370104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280" indent="0">
              <a:buNone/>
              <a:defRPr sz="1600" b="1"/>
            </a:lvl2pPr>
            <a:lvl3pPr marL="738561" indent="0">
              <a:buNone/>
              <a:defRPr sz="1500" b="1"/>
            </a:lvl3pPr>
            <a:lvl4pPr marL="1107841" indent="0">
              <a:buNone/>
              <a:defRPr sz="1300" b="1"/>
            </a:lvl4pPr>
            <a:lvl5pPr marL="1477122" indent="0">
              <a:buNone/>
              <a:defRPr sz="1300" b="1"/>
            </a:lvl5pPr>
            <a:lvl6pPr marL="1846402" indent="0">
              <a:buNone/>
              <a:defRPr sz="1300" b="1"/>
            </a:lvl6pPr>
            <a:lvl7pPr marL="2215683" indent="0">
              <a:buNone/>
              <a:defRPr sz="1300" b="1"/>
            </a:lvl7pPr>
            <a:lvl8pPr marL="2584963" indent="0">
              <a:buNone/>
              <a:defRPr sz="1300" b="1"/>
            </a:lvl8pPr>
            <a:lvl9pPr marL="295424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08" y="2397900"/>
            <a:ext cx="2370104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4921" y="1692533"/>
            <a:ext cx="2371034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280" indent="0">
              <a:buNone/>
              <a:defRPr sz="1600" b="1"/>
            </a:lvl2pPr>
            <a:lvl3pPr marL="738561" indent="0">
              <a:buNone/>
              <a:defRPr sz="1500" b="1"/>
            </a:lvl3pPr>
            <a:lvl4pPr marL="1107841" indent="0">
              <a:buNone/>
              <a:defRPr sz="1300" b="1"/>
            </a:lvl4pPr>
            <a:lvl5pPr marL="1477122" indent="0">
              <a:buNone/>
              <a:defRPr sz="1300" b="1"/>
            </a:lvl5pPr>
            <a:lvl6pPr marL="1846402" indent="0">
              <a:buNone/>
              <a:defRPr sz="1300" b="1"/>
            </a:lvl6pPr>
            <a:lvl7pPr marL="2215683" indent="0">
              <a:buNone/>
              <a:defRPr sz="1300" b="1"/>
            </a:lvl7pPr>
            <a:lvl8pPr marL="2584963" indent="0">
              <a:buNone/>
              <a:defRPr sz="1300" b="1"/>
            </a:lvl8pPr>
            <a:lvl9pPr marL="2954244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4921" y="2397900"/>
            <a:ext cx="2371034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744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6413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27062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08" y="301051"/>
            <a:ext cx="1764773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238" y="301051"/>
            <a:ext cx="2998717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08" y="1582265"/>
            <a:ext cx="1764773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69280" indent="0">
              <a:buNone/>
              <a:defRPr sz="1000"/>
            </a:lvl2pPr>
            <a:lvl3pPr marL="738561" indent="0">
              <a:buNone/>
              <a:defRPr sz="800"/>
            </a:lvl3pPr>
            <a:lvl4pPr marL="1107841" indent="0">
              <a:buNone/>
              <a:defRPr sz="700"/>
            </a:lvl4pPr>
            <a:lvl5pPr marL="1477122" indent="0">
              <a:buNone/>
              <a:defRPr sz="700"/>
            </a:lvl5pPr>
            <a:lvl6pPr marL="1846402" indent="0">
              <a:buNone/>
              <a:defRPr sz="700"/>
            </a:lvl6pPr>
            <a:lvl7pPr marL="2215683" indent="0">
              <a:buNone/>
              <a:defRPr sz="700"/>
            </a:lvl7pPr>
            <a:lvl8pPr marL="2584963" indent="0">
              <a:buNone/>
              <a:defRPr sz="700"/>
            </a:lvl8pPr>
            <a:lvl9pPr marL="295424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98855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413" y="5292885"/>
            <a:ext cx="3218498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1413" y="675612"/>
            <a:ext cx="3218498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9280" indent="0">
              <a:buNone/>
              <a:defRPr sz="2300"/>
            </a:lvl2pPr>
            <a:lvl3pPr marL="738561" indent="0">
              <a:buNone/>
              <a:defRPr sz="1900"/>
            </a:lvl3pPr>
            <a:lvl4pPr marL="1107841" indent="0">
              <a:buNone/>
              <a:defRPr sz="1600"/>
            </a:lvl4pPr>
            <a:lvl5pPr marL="1477122" indent="0">
              <a:buNone/>
              <a:defRPr sz="1600"/>
            </a:lvl5pPr>
            <a:lvl6pPr marL="1846402" indent="0">
              <a:buNone/>
              <a:defRPr sz="1600"/>
            </a:lvl6pPr>
            <a:lvl7pPr marL="2215683" indent="0">
              <a:buNone/>
              <a:defRPr sz="1600"/>
            </a:lvl7pPr>
            <a:lvl8pPr marL="2584963" indent="0">
              <a:buNone/>
              <a:defRPr sz="1600"/>
            </a:lvl8pPr>
            <a:lvl9pPr marL="2954244" indent="0">
              <a:buNone/>
              <a:defRPr sz="1600"/>
            </a:lvl9pPr>
          </a:lstStyle>
          <a:p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413" y="5917740"/>
            <a:ext cx="3218498" cy="887397"/>
          </a:xfrm>
        </p:spPr>
        <p:txBody>
          <a:bodyPr/>
          <a:lstStyle>
            <a:lvl1pPr marL="0" indent="0">
              <a:buNone/>
              <a:defRPr sz="1100"/>
            </a:lvl1pPr>
            <a:lvl2pPr marL="369280" indent="0">
              <a:buNone/>
              <a:defRPr sz="1000"/>
            </a:lvl2pPr>
            <a:lvl3pPr marL="738561" indent="0">
              <a:buNone/>
              <a:defRPr sz="800"/>
            </a:lvl3pPr>
            <a:lvl4pPr marL="1107841" indent="0">
              <a:buNone/>
              <a:defRPr sz="700"/>
            </a:lvl4pPr>
            <a:lvl5pPr marL="1477122" indent="0">
              <a:buNone/>
              <a:defRPr sz="700"/>
            </a:lvl5pPr>
            <a:lvl6pPr marL="1846402" indent="0">
              <a:buNone/>
              <a:defRPr sz="700"/>
            </a:lvl6pPr>
            <a:lvl7pPr marL="2215683" indent="0">
              <a:buNone/>
              <a:defRPr sz="700"/>
            </a:lvl7pPr>
            <a:lvl8pPr marL="2584963" indent="0">
              <a:buNone/>
              <a:defRPr sz="700"/>
            </a:lvl8pPr>
            <a:lvl9pPr marL="295424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8128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208" y="302801"/>
            <a:ext cx="4827747" cy="1260211"/>
          </a:xfrm>
          <a:prstGeom prst="rect">
            <a:avLst/>
          </a:prstGeom>
        </p:spPr>
        <p:txBody>
          <a:bodyPr vert="horz" lIns="73856" tIns="36928" rIns="73856" bIns="369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08" y="1764296"/>
            <a:ext cx="4827747" cy="4990084"/>
          </a:xfrm>
          <a:prstGeom prst="rect">
            <a:avLst/>
          </a:prstGeom>
        </p:spPr>
        <p:txBody>
          <a:bodyPr vert="horz" lIns="73856" tIns="36928" rIns="73856" bIns="369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208" y="7008172"/>
            <a:ext cx="1251638" cy="402567"/>
          </a:xfrm>
          <a:prstGeom prst="rect">
            <a:avLst/>
          </a:prstGeom>
        </p:spPr>
        <p:txBody>
          <a:bodyPr vert="horz" lIns="73856" tIns="36928" rIns="73856" bIns="3692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0ED2-F3DB-4D19-A431-27E829DE67F6}" type="datetimeFigureOut">
              <a:rPr lang="fr-LU" smtClean="0"/>
              <a:t>25/04/2014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2756" y="7008172"/>
            <a:ext cx="1698652" cy="402567"/>
          </a:xfrm>
          <a:prstGeom prst="rect">
            <a:avLst/>
          </a:prstGeom>
        </p:spPr>
        <p:txBody>
          <a:bodyPr vert="horz" lIns="73856" tIns="36928" rIns="73856" bIns="3692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317" y="7008172"/>
            <a:ext cx="1251638" cy="402567"/>
          </a:xfrm>
          <a:prstGeom prst="rect">
            <a:avLst/>
          </a:prstGeom>
        </p:spPr>
        <p:txBody>
          <a:bodyPr vert="horz" lIns="73856" tIns="36928" rIns="73856" bIns="3692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89CE-DDD8-4D55-84CD-D7DC537D3F69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347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8561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960" indent="-27696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0081" indent="-230800" algn="l" defTabSz="7385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3201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2482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1762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042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23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9603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8884" indent="-184640" algn="l" defTabSz="738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9280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8561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7841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7122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6402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5683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4963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4244" algn="l" defTabSz="73856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.reuter@mob.etat.lu" TargetMode="External"/><Relationship Id="rId2" Type="http://schemas.openxmlformats.org/officeDocument/2006/relationships/hyperlink" Target="mailto:velo@gouvernement.l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809" y="396255"/>
            <a:ext cx="48965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INVITATION       </a:t>
            </a:r>
          </a:p>
          <a:p>
            <a:r>
              <a:rPr lang="en-US" sz="1400" dirty="0" smtClean="0"/>
              <a:t>Conference</a:t>
            </a:r>
          </a:p>
          <a:p>
            <a:endParaRPr lang="en-US" sz="1400" dirty="0"/>
          </a:p>
          <a:p>
            <a:r>
              <a:rPr lang="fr-FR" sz="1400" b="1" i="1" dirty="0"/>
              <a:t>Never </a:t>
            </a:r>
            <a:r>
              <a:rPr lang="fr-FR" sz="1400" b="1" i="1" dirty="0" err="1"/>
              <a:t>mind</a:t>
            </a:r>
            <a:r>
              <a:rPr lang="fr-FR" sz="1400" b="1" i="1" dirty="0"/>
              <a:t> the </a:t>
            </a:r>
            <a:r>
              <a:rPr lang="fr-FR" sz="1400" b="1" i="1" dirty="0" err="1"/>
              <a:t>rain</a:t>
            </a:r>
            <a:r>
              <a:rPr lang="fr-FR" sz="1400" b="1" i="1" dirty="0"/>
              <a:t>: </a:t>
            </a:r>
            <a:r>
              <a:rPr lang="fr-FR" sz="1400" b="1" i="1" dirty="0" err="1"/>
              <a:t>Why</a:t>
            </a:r>
            <a:r>
              <a:rPr lang="fr-FR" sz="1400" b="1" i="1" dirty="0"/>
              <a:t> </a:t>
            </a:r>
            <a:r>
              <a:rPr lang="fr-FR" sz="1400" b="1" i="1" dirty="0" err="1"/>
              <a:t>Danes</a:t>
            </a:r>
            <a:r>
              <a:rPr lang="fr-FR" sz="1400" b="1" i="1" dirty="0"/>
              <a:t> cycle more </a:t>
            </a:r>
            <a:r>
              <a:rPr lang="fr-FR" sz="1400" b="1" i="1" dirty="0" err="1"/>
              <a:t>than</a:t>
            </a:r>
            <a:r>
              <a:rPr lang="fr-FR" sz="1400" b="1" i="1" dirty="0"/>
              <a:t> </a:t>
            </a:r>
            <a:r>
              <a:rPr lang="fr-FR" sz="1400" b="1" i="1" dirty="0" err="1"/>
              <a:t>Luxembourgers</a:t>
            </a:r>
            <a:endParaRPr lang="fr-LU" sz="1400" b="1" i="1" dirty="0"/>
          </a:p>
          <a:p>
            <a:r>
              <a:rPr lang="fr-FR" sz="1200" i="1" dirty="0" smtClean="0"/>
              <a:t>Perspectives </a:t>
            </a:r>
            <a:r>
              <a:rPr lang="fr-FR" sz="1200" i="1" dirty="0"/>
              <a:t>and chances for Luxembourg</a:t>
            </a:r>
            <a:endParaRPr lang="fr-LU" sz="1200" i="1" dirty="0"/>
          </a:p>
          <a:p>
            <a:endParaRPr lang="en-US" sz="1400" dirty="0" smtClean="0"/>
          </a:p>
          <a:p>
            <a:r>
              <a:rPr lang="en-US" sz="1400" b="1" dirty="0" smtClean="0"/>
              <a:t>Wednesday, May 14 </a:t>
            </a:r>
            <a:r>
              <a:rPr lang="en-US" sz="1400" b="1" dirty="0" err="1" smtClean="0"/>
              <a:t>th</a:t>
            </a:r>
            <a:r>
              <a:rPr lang="en-US" sz="1400" b="1" dirty="0" smtClean="0"/>
              <a:t>, 2014 at 19h00</a:t>
            </a:r>
          </a:p>
          <a:p>
            <a:r>
              <a:rPr lang="en-US" sz="1400" dirty="0" smtClean="0"/>
              <a:t>at </a:t>
            </a:r>
            <a:r>
              <a:rPr lang="en-US" sz="1400" dirty="0" err="1" smtClean="0"/>
              <a:t>Luxexpo</a:t>
            </a:r>
            <a:r>
              <a:rPr lang="en-US" sz="1400" dirty="0" smtClean="0"/>
              <a:t> </a:t>
            </a:r>
            <a:r>
              <a:rPr lang="en-US" sz="1400" dirty="0" err="1" smtClean="0"/>
              <a:t>Foire</a:t>
            </a:r>
            <a:r>
              <a:rPr lang="en-US" sz="1400" dirty="0" smtClean="0"/>
              <a:t> de </a:t>
            </a:r>
            <a:r>
              <a:rPr lang="en-US" sz="1400" dirty="0" err="1" smtClean="0"/>
              <a:t>Printemps</a:t>
            </a:r>
            <a:r>
              <a:rPr lang="en-US" sz="1400" dirty="0" smtClean="0"/>
              <a:t>, Hall 2,</a:t>
            </a:r>
          </a:p>
          <a:p>
            <a:r>
              <a:rPr lang="en-US" sz="1400" dirty="0" smtClean="0"/>
              <a:t>Luxembourg-</a:t>
            </a:r>
            <a:r>
              <a:rPr lang="en-US" sz="1400" dirty="0" err="1" smtClean="0"/>
              <a:t>Kirchberg</a:t>
            </a:r>
            <a:r>
              <a:rPr lang="en-US" sz="1400" dirty="0" smtClean="0"/>
              <a:t> (North entrance)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1026" name="Picture 2" descr="C:\Users\ReuterC\AppData\Local\Microsoft\Windows\Temporary Internet Files\Content.Outlook\3IKHIW9L\MikaelColville-Anderse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" y="2907695"/>
            <a:ext cx="3040218" cy="42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30536" y="6588943"/>
            <a:ext cx="2817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Mikael Colville-Andersen</a:t>
            </a:r>
          </a:p>
          <a:p>
            <a:endParaRPr lang="fr-FR" sz="1400" dirty="0" smtClean="0"/>
          </a:p>
          <a:p>
            <a:r>
              <a:rPr lang="en-US" sz="1200" dirty="0" smtClean="0"/>
              <a:t>http</a:t>
            </a:r>
            <a:r>
              <a:rPr lang="en-US" sz="1200" dirty="0"/>
              <a:t>://www.copenhagenize.eu/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21" y="557986"/>
            <a:ext cx="2172472" cy="54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3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809" y="1548383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Mikael Colville-Andersen </a:t>
            </a:r>
            <a:r>
              <a:rPr lang="en-US" dirty="0" smtClean="0"/>
              <a:t>is the CEO </a:t>
            </a:r>
            <a:r>
              <a:rPr lang="en-US" dirty="0"/>
              <a:t>&amp; </a:t>
            </a:r>
            <a:r>
              <a:rPr lang="en-US" dirty="0" smtClean="0"/>
              <a:t>Founder of </a:t>
            </a:r>
            <a:r>
              <a:rPr lang="en-US" dirty="0" err="1" smtClean="0"/>
              <a:t>Copenhagenize</a:t>
            </a:r>
            <a:r>
              <a:rPr lang="en-US" dirty="0" smtClean="0"/>
              <a:t> Design Co. He is an urban </a:t>
            </a:r>
            <a:r>
              <a:rPr lang="en-US" dirty="0"/>
              <a:t>mobility expert and one of the leading voices in global urbanism. </a:t>
            </a:r>
            <a:r>
              <a:rPr lang="en-US" dirty="0" smtClean="0"/>
              <a:t>He </a:t>
            </a:r>
            <a:r>
              <a:rPr lang="en-US" dirty="0"/>
              <a:t>consults client cities </a:t>
            </a:r>
            <a:r>
              <a:rPr lang="en-US" dirty="0" smtClean="0"/>
              <a:t>and </a:t>
            </a:r>
            <a:r>
              <a:rPr lang="en-US" dirty="0"/>
              <a:t>governments </a:t>
            </a:r>
            <a:r>
              <a:rPr lang="en-US" dirty="0" smtClean="0"/>
              <a:t>worldwide and </a:t>
            </a:r>
            <a:r>
              <a:rPr lang="en-US" dirty="0"/>
              <a:t>also applies his marketing expertise on communication campaigns promoting bicycles as transport</a:t>
            </a:r>
            <a:r>
              <a:rPr lang="en-US" dirty="0" smtClean="0"/>
              <a:t>. His presentation, is supported by a host of pictures and diagrams.</a:t>
            </a:r>
            <a:endParaRPr lang="en-US" dirty="0"/>
          </a:p>
          <a:p>
            <a:endParaRPr lang="fr-LU" dirty="0"/>
          </a:p>
        </p:txBody>
      </p:sp>
      <p:sp>
        <p:nvSpPr>
          <p:cNvPr id="5" name="TextBox 4"/>
          <p:cNvSpPr txBox="1"/>
          <p:nvPr/>
        </p:nvSpPr>
        <p:spPr>
          <a:xfrm>
            <a:off x="311552" y="3852639"/>
            <a:ext cx="48965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Conference attendance is free of charge</a:t>
            </a:r>
          </a:p>
          <a:p>
            <a:endParaRPr lang="en-US" b="1" dirty="0"/>
          </a:p>
          <a:p>
            <a:r>
              <a:rPr lang="en-US" b="1" dirty="0" smtClean="0"/>
              <a:t>Conference language: English</a:t>
            </a:r>
          </a:p>
          <a:p>
            <a:endParaRPr lang="en-US" b="1" dirty="0"/>
          </a:p>
          <a:p>
            <a:r>
              <a:rPr lang="fr-FR" sz="1600" b="1" dirty="0" smtClean="0"/>
              <a:t>There </a:t>
            </a:r>
            <a:r>
              <a:rPr lang="fr-FR" sz="1600" b="1" dirty="0" err="1" smtClean="0"/>
              <a:t>is</a:t>
            </a:r>
            <a:r>
              <a:rPr lang="fr-FR" sz="1600" b="1" dirty="0" smtClean="0"/>
              <a:t> a </a:t>
            </a:r>
            <a:r>
              <a:rPr lang="fr-FR" sz="1600" b="1" dirty="0" err="1" smtClean="0"/>
              <a:t>limited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number</a:t>
            </a:r>
            <a:r>
              <a:rPr lang="fr-FR" sz="1600" b="1" dirty="0" smtClean="0"/>
              <a:t> of </a:t>
            </a:r>
            <a:r>
              <a:rPr lang="fr-FR" sz="1600" b="1" dirty="0" err="1" smtClean="0"/>
              <a:t>seats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so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please</a:t>
            </a:r>
            <a:endParaRPr lang="fr-FR" sz="1600" b="1" dirty="0" smtClean="0"/>
          </a:p>
          <a:p>
            <a:r>
              <a:rPr lang="fr-FR" sz="1600" b="1" dirty="0" err="1" smtClean="0"/>
              <a:t>confirm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your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attendance</a:t>
            </a:r>
            <a:r>
              <a:rPr lang="fr-FR" sz="1600" b="1" dirty="0" smtClean="0"/>
              <a:t> by </a:t>
            </a:r>
            <a:r>
              <a:rPr lang="fr-FR" sz="1600" b="1" dirty="0"/>
              <a:t>mail </a:t>
            </a:r>
            <a:r>
              <a:rPr lang="fr-FR" sz="1600" b="1"/>
              <a:t>to </a:t>
            </a:r>
            <a:r>
              <a:rPr lang="fr-FR" sz="1600" b="1" smtClean="0">
                <a:hlinkClick r:id="rId2"/>
              </a:rPr>
              <a:t>velo@gouvernement.lu</a:t>
            </a:r>
            <a:r>
              <a:rPr lang="fr-FR" sz="1600" b="1" smtClean="0"/>
              <a:t>  </a:t>
            </a:r>
            <a:r>
              <a:rPr lang="fr-FR" sz="1600" b="1" dirty="0" err="1" smtClean="0"/>
              <a:t>latest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before</a:t>
            </a:r>
            <a:r>
              <a:rPr lang="fr-FR" sz="1600" b="1" dirty="0" smtClean="0"/>
              <a:t> </a:t>
            </a:r>
            <a:r>
              <a:rPr lang="fr-FR" sz="1600" b="1" dirty="0"/>
              <a:t>May </a:t>
            </a:r>
            <a:r>
              <a:rPr lang="fr-FR" sz="1600" b="1" dirty="0" smtClean="0"/>
              <a:t>9th, 2014.</a:t>
            </a:r>
          </a:p>
          <a:p>
            <a:endParaRPr lang="fr-FR" sz="1600" b="1" dirty="0" smtClean="0"/>
          </a:p>
          <a:p>
            <a:r>
              <a:rPr lang="fr-FR" sz="1200" b="1" dirty="0" err="1" smtClean="0"/>
              <a:t>Applicant’s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definite</a:t>
            </a:r>
            <a:r>
              <a:rPr lang="fr-FR" sz="1200" b="1" dirty="0" smtClean="0"/>
              <a:t> participation (to </a:t>
            </a:r>
            <a:r>
              <a:rPr lang="fr-FR" sz="1200" b="1" dirty="0" err="1" smtClean="0"/>
              <a:t>be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confirmed</a:t>
            </a:r>
            <a:r>
              <a:rPr lang="fr-FR" sz="1200" b="1" dirty="0" smtClean="0"/>
              <a:t> by MDDI in </a:t>
            </a:r>
            <a:r>
              <a:rPr lang="fr-FR" sz="1200" b="1" dirty="0" err="1" smtClean="0"/>
              <a:t>written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form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along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with</a:t>
            </a:r>
            <a:r>
              <a:rPr lang="fr-FR" sz="1200" b="1" dirty="0" smtClean="0"/>
              <a:t> the entrance ticket) </a:t>
            </a:r>
            <a:r>
              <a:rPr lang="fr-FR" sz="1200" b="1" dirty="0" err="1" smtClean="0"/>
              <a:t>will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depend</a:t>
            </a:r>
            <a:r>
              <a:rPr lang="fr-FR" sz="1200" b="1" dirty="0" smtClean="0"/>
              <a:t> on the date of application</a:t>
            </a:r>
            <a:r>
              <a:rPr lang="fr-FR" sz="1600" b="1" dirty="0"/>
              <a:t>.</a:t>
            </a:r>
          </a:p>
          <a:p>
            <a:endParaRPr lang="en-US" b="1" dirty="0" smtClean="0"/>
          </a:p>
          <a:p>
            <a:r>
              <a:rPr lang="en-US" sz="1200" b="1" dirty="0" smtClean="0"/>
              <a:t>For further information, please contact:</a:t>
            </a:r>
          </a:p>
          <a:p>
            <a:r>
              <a:rPr lang="en-US" sz="1200" b="1" dirty="0">
                <a:hlinkClick r:id="rId3"/>
              </a:rPr>
              <a:t>c</a:t>
            </a:r>
            <a:r>
              <a:rPr lang="en-US" sz="1200" b="1" dirty="0" smtClean="0">
                <a:hlinkClick r:id="rId3"/>
              </a:rPr>
              <a:t>hristophe.reuter@mob.etat.lu</a:t>
            </a:r>
            <a:r>
              <a:rPr lang="en-US" sz="1200" b="1" dirty="0" smtClean="0"/>
              <a:t> (</a:t>
            </a:r>
            <a:r>
              <a:rPr lang="en-US" sz="1200" b="1" dirty="0" err="1" smtClean="0"/>
              <a:t>Ministère</a:t>
            </a:r>
            <a:r>
              <a:rPr lang="en-US" sz="1200" b="1" dirty="0" smtClean="0"/>
              <a:t> du </a:t>
            </a:r>
            <a:r>
              <a:rPr lang="en-US" sz="1200" b="1" dirty="0" err="1" smtClean="0"/>
              <a:t>Développement</a:t>
            </a:r>
            <a:r>
              <a:rPr lang="en-US" sz="1200" b="1" dirty="0" smtClean="0"/>
              <a:t> durable et des Infrastructures, Cellule </a:t>
            </a:r>
            <a:r>
              <a:rPr lang="en-US" sz="1200" b="1" dirty="0" err="1" smtClean="0"/>
              <a:t>mobilité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douce</a:t>
            </a:r>
            <a:r>
              <a:rPr lang="en-US" sz="1200" b="1" dirty="0" smtClean="0"/>
              <a:t>)</a:t>
            </a:r>
          </a:p>
          <a:p>
            <a:endParaRPr lang="en-US" sz="1200" b="1" dirty="0" smtClean="0"/>
          </a:p>
          <a:p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97131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801" y="180231"/>
            <a:ext cx="40324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INVITATION</a:t>
            </a:r>
            <a:endParaRPr lang="fr-LU" dirty="0"/>
          </a:p>
        </p:txBody>
      </p:sp>
      <p:pic>
        <p:nvPicPr>
          <p:cNvPr id="2050" name="Picture 2" descr="C:\Users\ReuterC\AppData\Local\Microsoft\Windows\Temporary Internet Files\Content.Outlook\3IKHIW9L\Copenhagenize_Traffic_Planning_Guid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" y="0"/>
            <a:ext cx="5345476" cy="756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31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uterC\AppData\Local\Microsoft\Windows\Temporary Internet Files\Content.Outlook\3IKHIW9L\TheNewQuestion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" y="0"/>
            <a:ext cx="5346686" cy="756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31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Reuter Christophe</dc:creator>
  <cp:lastModifiedBy>Dany Frank</cp:lastModifiedBy>
  <cp:revision>10</cp:revision>
  <dcterms:created xsi:type="dcterms:W3CDTF">2014-04-24T16:01:02Z</dcterms:created>
  <dcterms:modified xsi:type="dcterms:W3CDTF">2014-04-25T12:00:58Z</dcterms:modified>
</cp:coreProperties>
</file>